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7" r:id="rId4"/>
    <p:sldId id="268" r:id="rId5"/>
    <p:sldId id="259" r:id="rId6"/>
    <p:sldId id="269" r:id="rId7"/>
    <p:sldId id="270" r:id="rId8"/>
    <p:sldId id="271" r:id="rId9"/>
    <p:sldId id="272" r:id="rId10"/>
    <p:sldId id="273" r:id="rId11"/>
    <p:sldId id="274" r:id="rId12"/>
    <p:sldId id="275" r:id="rId13"/>
    <p:sldId id="276" r:id="rId14"/>
    <p:sldId id="278" r:id="rId15"/>
    <p:sldId id="279" r:id="rId16"/>
    <p:sldId id="280" r:id="rId17"/>
    <p:sldId id="260" r:id="rId18"/>
    <p:sldId id="281" r:id="rId19"/>
    <p:sldId id="261" r:id="rId20"/>
    <p:sldId id="282" r:id="rId21"/>
    <p:sldId id="283" r:id="rId22"/>
    <p:sldId id="284" r:id="rId23"/>
    <p:sldId id="285" r:id="rId24"/>
    <p:sldId id="262" r:id="rId25"/>
    <p:sldId id="263" r:id="rId26"/>
    <p:sldId id="264" r:id="rId27"/>
    <p:sldId id="265" r:id="rId28"/>
    <p:sldId id="26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4F28A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815" autoAdjust="0"/>
    <p:restoredTop sz="94660"/>
  </p:normalViewPr>
  <p:slideViewPr>
    <p:cSldViewPr snapToGrid="0">
      <p:cViewPr varScale="1">
        <p:scale>
          <a:sx n="63" d="100"/>
          <a:sy n="63" d="100"/>
        </p:scale>
        <p:origin x="52" y="1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B25D5-0A49-4F21-8F47-7CD3ED99627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A11F9C7-456C-4683-8173-6C0CD3B988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B7B93188-CF57-46AA-872B-9B22DC88052D}"/>
              </a:ext>
            </a:extLst>
          </p:cNvPr>
          <p:cNvSpPr>
            <a:spLocks noGrp="1"/>
          </p:cNvSpPr>
          <p:nvPr>
            <p:ph type="dt" sz="half" idx="10"/>
          </p:nvPr>
        </p:nvSpPr>
        <p:spPr/>
        <p:txBody>
          <a:bodyPr/>
          <a:lstStyle/>
          <a:p>
            <a:fld id="{655AA731-BE5F-44DA-AAEA-300254B29F16}" type="datetimeFigureOut">
              <a:rPr lang="en-GB" smtClean="0"/>
              <a:t>15/01/2022</a:t>
            </a:fld>
            <a:endParaRPr lang="en-GB"/>
          </a:p>
        </p:txBody>
      </p:sp>
      <p:sp>
        <p:nvSpPr>
          <p:cNvPr id="5" name="Footer Placeholder 4">
            <a:extLst>
              <a:ext uri="{FF2B5EF4-FFF2-40B4-BE49-F238E27FC236}">
                <a16:creationId xmlns:a16="http://schemas.microsoft.com/office/drawing/2014/main" id="{A44D696A-CC92-43E4-A1AB-94F65AB0AC3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EF9DFA9-9D24-44B0-B720-0A323E1665A1}"/>
              </a:ext>
            </a:extLst>
          </p:cNvPr>
          <p:cNvSpPr>
            <a:spLocks noGrp="1"/>
          </p:cNvSpPr>
          <p:nvPr>
            <p:ph type="sldNum" sz="quarter" idx="12"/>
          </p:nvPr>
        </p:nvSpPr>
        <p:spPr/>
        <p:txBody>
          <a:bodyPr/>
          <a:lstStyle/>
          <a:p>
            <a:fld id="{15CAF2BE-868A-41E0-B759-D77373C50BED}" type="slidenum">
              <a:rPr lang="en-GB" smtClean="0"/>
              <a:t>‹#›</a:t>
            </a:fld>
            <a:endParaRPr lang="en-GB"/>
          </a:p>
        </p:txBody>
      </p:sp>
    </p:spTree>
    <p:extLst>
      <p:ext uri="{BB962C8B-B14F-4D97-AF65-F5344CB8AC3E}">
        <p14:creationId xmlns:p14="http://schemas.microsoft.com/office/powerpoint/2010/main" val="3459689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E9852-4A1F-4534-A26C-07DAF152C7FC}"/>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656D4250-E39F-4B4F-9DE9-E34B83DE01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F274809-53F4-4795-A1AA-DF31B42F1AC4}"/>
              </a:ext>
            </a:extLst>
          </p:cNvPr>
          <p:cNvSpPr>
            <a:spLocks noGrp="1"/>
          </p:cNvSpPr>
          <p:nvPr>
            <p:ph type="dt" sz="half" idx="10"/>
          </p:nvPr>
        </p:nvSpPr>
        <p:spPr/>
        <p:txBody>
          <a:bodyPr/>
          <a:lstStyle/>
          <a:p>
            <a:fld id="{655AA731-BE5F-44DA-AAEA-300254B29F16}" type="datetimeFigureOut">
              <a:rPr lang="en-GB" smtClean="0"/>
              <a:t>15/01/2022</a:t>
            </a:fld>
            <a:endParaRPr lang="en-GB"/>
          </a:p>
        </p:txBody>
      </p:sp>
      <p:sp>
        <p:nvSpPr>
          <p:cNvPr id="5" name="Footer Placeholder 4">
            <a:extLst>
              <a:ext uri="{FF2B5EF4-FFF2-40B4-BE49-F238E27FC236}">
                <a16:creationId xmlns:a16="http://schemas.microsoft.com/office/drawing/2014/main" id="{65FFA38D-12A2-42A6-993F-C6A5EEF1902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0C0BB32-EDDE-444A-9B25-5BE7FBAFE7D4}"/>
              </a:ext>
            </a:extLst>
          </p:cNvPr>
          <p:cNvSpPr>
            <a:spLocks noGrp="1"/>
          </p:cNvSpPr>
          <p:nvPr>
            <p:ph type="sldNum" sz="quarter" idx="12"/>
          </p:nvPr>
        </p:nvSpPr>
        <p:spPr/>
        <p:txBody>
          <a:bodyPr/>
          <a:lstStyle/>
          <a:p>
            <a:fld id="{15CAF2BE-868A-41E0-B759-D77373C50BED}" type="slidenum">
              <a:rPr lang="en-GB" smtClean="0"/>
              <a:t>‹#›</a:t>
            </a:fld>
            <a:endParaRPr lang="en-GB"/>
          </a:p>
        </p:txBody>
      </p:sp>
    </p:spTree>
    <p:extLst>
      <p:ext uri="{BB962C8B-B14F-4D97-AF65-F5344CB8AC3E}">
        <p14:creationId xmlns:p14="http://schemas.microsoft.com/office/powerpoint/2010/main" val="10794080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8A5C9E-9D2C-4790-8FCF-88B68CE9486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BA3D2EA-E858-4A0F-B927-0424563B4F7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B7E80BC-E023-4400-A601-FEC4AE3305B8}"/>
              </a:ext>
            </a:extLst>
          </p:cNvPr>
          <p:cNvSpPr>
            <a:spLocks noGrp="1"/>
          </p:cNvSpPr>
          <p:nvPr>
            <p:ph type="dt" sz="half" idx="10"/>
          </p:nvPr>
        </p:nvSpPr>
        <p:spPr/>
        <p:txBody>
          <a:bodyPr/>
          <a:lstStyle/>
          <a:p>
            <a:fld id="{655AA731-BE5F-44DA-AAEA-300254B29F16}" type="datetimeFigureOut">
              <a:rPr lang="en-GB" smtClean="0"/>
              <a:t>15/01/2022</a:t>
            </a:fld>
            <a:endParaRPr lang="en-GB"/>
          </a:p>
        </p:txBody>
      </p:sp>
      <p:sp>
        <p:nvSpPr>
          <p:cNvPr id="5" name="Footer Placeholder 4">
            <a:extLst>
              <a:ext uri="{FF2B5EF4-FFF2-40B4-BE49-F238E27FC236}">
                <a16:creationId xmlns:a16="http://schemas.microsoft.com/office/drawing/2014/main" id="{5C1F523C-248B-4AA1-958A-9202E522F65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E85408B-ADCB-4468-A71C-8DF409A3E714}"/>
              </a:ext>
            </a:extLst>
          </p:cNvPr>
          <p:cNvSpPr>
            <a:spLocks noGrp="1"/>
          </p:cNvSpPr>
          <p:nvPr>
            <p:ph type="sldNum" sz="quarter" idx="12"/>
          </p:nvPr>
        </p:nvSpPr>
        <p:spPr/>
        <p:txBody>
          <a:bodyPr/>
          <a:lstStyle/>
          <a:p>
            <a:fld id="{15CAF2BE-868A-41E0-B759-D77373C50BED}" type="slidenum">
              <a:rPr lang="en-GB" smtClean="0"/>
              <a:t>‹#›</a:t>
            </a:fld>
            <a:endParaRPr lang="en-GB"/>
          </a:p>
        </p:txBody>
      </p:sp>
    </p:spTree>
    <p:extLst>
      <p:ext uri="{BB962C8B-B14F-4D97-AF65-F5344CB8AC3E}">
        <p14:creationId xmlns:p14="http://schemas.microsoft.com/office/powerpoint/2010/main" val="1415382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DBF13-2AE5-41DF-9990-C746F2C3804F}"/>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0B7556A-CC17-4966-9B0E-1D9B4D05AC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C98219E-C487-43F0-B92D-EE52B180E052}"/>
              </a:ext>
            </a:extLst>
          </p:cNvPr>
          <p:cNvSpPr>
            <a:spLocks noGrp="1"/>
          </p:cNvSpPr>
          <p:nvPr>
            <p:ph type="dt" sz="half" idx="10"/>
          </p:nvPr>
        </p:nvSpPr>
        <p:spPr/>
        <p:txBody>
          <a:bodyPr/>
          <a:lstStyle/>
          <a:p>
            <a:fld id="{655AA731-BE5F-44DA-AAEA-300254B29F16}" type="datetimeFigureOut">
              <a:rPr lang="en-GB" smtClean="0"/>
              <a:t>15/01/2022</a:t>
            </a:fld>
            <a:endParaRPr lang="en-GB"/>
          </a:p>
        </p:txBody>
      </p:sp>
      <p:sp>
        <p:nvSpPr>
          <p:cNvPr id="5" name="Footer Placeholder 4">
            <a:extLst>
              <a:ext uri="{FF2B5EF4-FFF2-40B4-BE49-F238E27FC236}">
                <a16:creationId xmlns:a16="http://schemas.microsoft.com/office/drawing/2014/main" id="{9527976D-8EC4-49A5-96E6-B2981505A02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274721B-47EE-4192-ADEB-CDA1E47C3553}"/>
              </a:ext>
            </a:extLst>
          </p:cNvPr>
          <p:cNvSpPr>
            <a:spLocks noGrp="1"/>
          </p:cNvSpPr>
          <p:nvPr>
            <p:ph type="sldNum" sz="quarter" idx="12"/>
          </p:nvPr>
        </p:nvSpPr>
        <p:spPr/>
        <p:txBody>
          <a:bodyPr/>
          <a:lstStyle/>
          <a:p>
            <a:fld id="{15CAF2BE-868A-41E0-B759-D77373C50BED}" type="slidenum">
              <a:rPr lang="en-GB" smtClean="0"/>
              <a:t>‹#›</a:t>
            </a:fld>
            <a:endParaRPr lang="en-GB"/>
          </a:p>
        </p:txBody>
      </p:sp>
    </p:spTree>
    <p:extLst>
      <p:ext uri="{BB962C8B-B14F-4D97-AF65-F5344CB8AC3E}">
        <p14:creationId xmlns:p14="http://schemas.microsoft.com/office/powerpoint/2010/main" val="12540209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A21133-3756-481E-B71A-B0A44EB5F8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1F674F9-C281-48FD-ADED-240B0022D44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C5080EF-97C4-4A47-B7F4-5799E361BE53}"/>
              </a:ext>
            </a:extLst>
          </p:cNvPr>
          <p:cNvSpPr>
            <a:spLocks noGrp="1"/>
          </p:cNvSpPr>
          <p:nvPr>
            <p:ph type="dt" sz="half" idx="10"/>
          </p:nvPr>
        </p:nvSpPr>
        <p:spPr/>
        <p:txBody>
          <a:bodyPr/>
          <a:lstStyle/>
          <a:p>
            <a:fld id="{655AA731-BE5F-44DA-AAEA-300254B29F16}" type="datetimeFigureOut">
              <a:rPr lang="en-GB" smtClean="0"/>
              <a:t>15/01/2022</a:t>
            </a:fld>
            <a:endParaRPr lang="en-GB"/>
          </a:p>
        </p:txBody>
      </p:sp>
      <p:sp>
        <p:nvSpPr>
          <p:cNvPr id="5" name="Footer Placeholder 4">
            <a:extLst>
              <a:ext uri="{FF2B5EF4-FFF2-40B4-BE49-F238E27FC236}">
                <a16:creationId xmlns:a16="http://schemas.microsoft.com/office/drawing/2014/main" id="{8593576A-0C98-4197-B552-5A1FD9EEC30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36C5722-7FCC-47CE-B040-FA5B6FB0545B}"/>
              </a:ext>
            </a:extLst>
          </p:cNvPr>
          <p:cNvSpPr>
            <a:spLocks noGrp="1"/>
          </p:cNvSpPr>
          <p:nvPr>
            <p:ph type="sldNum" sz="quarter" idx="12"/>
          </p:nvPr>
        </p:nvSpPr>
        <p:spPr/>
        <p:txBody>
          <a:bodyPr/>
          <a:lstStyle/>
          <a:p>
            <a:fld id="{15CAF2BE-868A-41E0-B759-D77373C50BED}" type="slidenum">
              <a:rPr lang="en-GB" smtClean="0"/>
              <a:t>‹#›</a:t>
            </a:fld>
            <a:endParaRPr lang="en-GB"/>
          </a:p>
        </p:txBody>
      </p:sp>
    </p:spTree>
    <p:extLst>
      <p:ext uri="{BB962C8B-B14F-4D97-AF65-F5344CB8AC3E}">
        <p14:creationId xmlns:p14="http://schemas.microsoft.com/office/powerpoint/2010/main" val="42600926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7E3BD-F001-4EB7-91F7-0F90ED44390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09984ED-96E7-4038-90A1-5DB59CB4377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BD563563-8253-4166-850E-B973667E4E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6BA34BA-6711-45B7-B2DF-9E511CC031D4}"/>
              </a:ext>
            </a:extLst>
          </p:cNvPr>
          <p:cNvSpPr>
            <a:spLocks noGrp="1"/>
          </p:cNvSpPr>
          <p:nvPr>
            <p:ph type="dt" sz="half" idx="10"/>
          </p:nvPr>
        </p:nvSpPr>
        <p:spPr/>
        <p:txBody>
          <a:bodyPr/>
          <a:lstStyle/>
          <a:p>
            <a:fld id="{655AA731-BE5F-44DA-AAEA-300254B29F16}" type="datetimeFigureOut">
              <a:rPr lang="en-GB" smtClean="0"/>
              <a:t>15/01/2022</a:t>
            </a:fld>
            <a:endParaRPr lang="en-GB"/>
          </a:p>
        </p:txBody>
      </p:sp>
      <p:sp>
        <p:nvSpPr>
          <p:cNvPr id="6" name="Footer Placeholder 5">
            <a:extLst>
              <a:ext uri="{FF2B5EF4-FFF2-40B4-BE49-F238E27FC236}">
                <a16:creationId xmlns:a16="http://schemas.microsoft.com/office/drawing/2014/main" id="{996682FF-D043-4CD9-85DD-06DCDA02CB8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980D064-369A-4B84-A4B6-7B0AB4CA141D}"/>
              </a:ext>
            </a:extLst>
          </p:cNvPr>
          <p:cNvSpPr>
            <a:spLocks noGrp="1"/>
          </p:cNvSpPr>
          <p:nvPr>
            <p:ph type="sldNum" sz="quarter" idx="12"/>
          </p:nvPr>
        </p:nvSpPr>
        <p:spPr/>
        <p:txBody>
          <a:bodyPr/>
          <a:lstStyle/>
          <a:p>
            <a:fld id="{15CAF2BE-868A-41E0-B759-D77373C50BED}" type="slidenum">
              <a:rPr lang="en-GB" smtClean="0"/>
              <a:t>‹#›</a:t>
            </a:fld>
            <a:endParaRPr lang="en-GB"/>
          </a:p>
        </p:txBody>
      </p:sp>
    </p:spTree>
    <p:extLst>
      <p:ext uri="{BB962C8B-B14F-4D97-AF65-F5344CB8AC3E}">
        <p14:creationId xmlns:p14="http://schemas.microsoft.com/office/powerpoint/2010/main" val="2455753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76D76-8132-4A6D-B398-827B951DA2AD}"/>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93001B0-38E9-45D6-93E2-9922A8CE87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6ACAE58-15CC-4FB4-9CFC-5B66F2D04E6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9CEEA97-A779-46D4-B939-DB05AD0CA0D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E1B13A1-5AAE-4F72-AC8F-49CC43F43B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F7AC9284-4133-40B9-BA1A-DE000772B26B}"/>
              </a:ext>
            </a:extLst>
          </p:cNvPr>
          <p:cNvSpPr>
            <a:spLocks noGrp="1"/>
          </p:cNvSpPr>
          <p:nvPr>
            <p:ph type="dt" sz="half" idx="10"/>
          </p:nvPr>
        </p:nvSpPr>
        <p:spPr/>
        <p:txBody>
          <a:bodyPr/>
          <a:lstStyle/>
          <a:p>
            <a:fld id="{655AA731-BE5F-44DA-AAEA-300254B29F16}" type="datetimeFigureOut">
              <a:rPr lang="en-GB" smtClean="0"/>
              <a:t>15/01/2022</a:t>
            </a:fld>
            <a:endParaRPr lang="en-GB"/>
          </a:p>
        </p:txBody>
      </p:sp>
      <p:sp>
        <p:nvSpPr>
          <p:cNvPr id="8" name="Footer Placeholder 7">
            <a:extLst>
              <a:ext uri="{FF2B5EF4-FFF2-40B4-BE49-F238E27FC236}">
                <a16:creationId xmlns:a16="http://schemas.microsoft.com/office/drawing/2014/main" id="{AA73DE33-3BB9-4E73-8BDA-7CB9152D53E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8DB3FA04-A010-46E5-BB3B-48730296E0C4}"/>
              </a:ext>
            </a:extLst>
          </p:cNvPr>
          <p:cNvSpPr>
            <a:spLocks noGrp="1"/>
          </p:cNvSpPr>
          <p:nvPr>
            <p:ph type="sldNum" sz="quarter" idx="12"/>
          </p:nvPr>
        </p:nvSpPr>
        <p:spPr/>
        <p:txBody>
          <a:bodyPr/>
          <a:lstStyle/>
          <a:p>
            <a:fld id="{15CAF2BE-868A-41E0-B759-D77373C50BED}" type="slidenum">
              <a:rPr lang="en-GB" smtClean="0"/>
              <a:t>‹#›</a:t>
            </a:fld>
            <a:endParaRPr lang="en-GB"/>
          </a:p>
        </p:txBody>
      </p:sp>
    </p:spTree>
    <p:extLst>
      <p:ext uri="{BB962C8B-B14F-4D97-AF65-F5344CB8AC3E}">
        <p14:creationId xmlns:p14="http://schemas.microsoft.com/office/powerpoint/2010/main" val="1957903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60232-DCE2-4776-9B8B-9FADEA174CB1}"/>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C9896787-E84C-48C3-AF04-F94EF2D019C7}"/>
              </a:ext>
            </a:extLst>
          </p:cNvPr>
          <p:cNvSpPr>
            <a:spLocks noGrp="1"/>
          </p:cNvSpPr>
          <p:nvPr>
            <p:ph type="dt" sz="half" idx="10"/>
          </p:nvPr>
        </p:nvSpPr>
        <p:spPr/>
        <p:txBody>
          <a:bodyPr/>
          <a:lstStyle/>
          <a:p>
            <a:fld id="{655AA731-BE5F-44DA-AAEA-300254B29F16}" type="datetimeFigureOut">
              <a:rPr lang="en-GB" smtClean="0"/>
              <a:t>15/01/2022</a:t>
            </a:fld>
            <a:endParaRPr lang="en-GB"/>
          </a:p>
        </p:txBody>
      </p:sp>
      <p:sp>
        <p:nvSpPr>
          <p:cNvPr id="4" name="Footer Placeholder 3">
            <a:extLst>
              <a:ext uri="{FF2B5EF4-FFF2-40B4-BE49-F238E27FC236}">
                <a16:creationId xmlns:a16="http://schemas.microsoft.com/office/drawing/2014/main" id="{E68DD866-152C-4F9F-92DE-94061173BF9E}"/>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7DB93CF-8038-45E0-BD85-9120EE9C3C23}"/>
              </a:ext>
            </a:extLst>
          </p:cNvPr>
          <p:cNvSpPr>
            <a:spLocks noGrp="1"/>
          </p:cNvSpPr>
          <p:nvPr>
            <p:ph type="sldNum" sz="quarter" idx="12"/>
          </p:nvPr>
        </p:nvSpPr>
        <p:spPr/>
        <p:txBody>
          <a:bodyPr/>
          <a:lstStyle/>
          <a:p>
            <a:fld id="{15CAF2BE-868A-41E0-B759-D77373C50BED}" type="slidenum">
              <a:rPr lang="en-GB" smtClean="0"/>
              <a:t>‹#›</a:t>
            </a:fld>
            <a:endParaRPr lang="en-GB"/>
          </a:p>
        </p:txBody>
      </p:sp>
    </p:spTree>
    <p:extLst>
      <p:ext uri="{BB962C8B-B14F-4D97-AF65-F5344CB8AC3E}">
        <p14:creationId xmlns:p14="http://schemas.microsoft.com/office/powerpoint/2010/main" val="39951296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9B5F380-1FF9-430D-98B7-D2917D30C452}"/>
              </a:ext>
            </a:extLst>
          </p:cNvPr>
          <p:cNvSpPr>
            <a:spLocks noGrp="1"/>
          </p:cNvSpPr>
          <p:nvPr>
            <p:ph type="dt" sz="half" idx="10"/>
          </p:nvPr>
        </p:nvSpPr>
        <p:spPr/>
        <p:txBody>
          <a:bodyPr/>
          <a:lstStyle/>
          <a:p>
            <a:fld id="{655AA731-BE5F-44DA-AAEA-300254B29F16}" type="datetimeFigureOut">
              <a:rPr lang="en-GB" smtClean="0"/>
              <a:t>15/01/2022</a:t>
            </a:fld>
            <a:endParaRPr lang="en-GB"/>
          </a:p>
        </p:txBody>
      </p:sp>
      <p:sp>
        <p:nvSpPr>
          <p:cNvPr id="3" name="Footer Placeholder 2">
            <a:extLst>
              <a:ext uri="{FF2B5EF4-FFF2-40B4-BE49-F238E27FC236}">
                <a16:creationId xmlns:a16="http://schemas.microsoft.com/office/drawing/2014/main" id="{3A8A85EA-98A4-496F-9F56-144CAA5C201C}"/>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461BE35B-8471-4048-8328-6ADB1FA1AD7E}"/>
              </a:ext>
            </a:extLst>
          </p:cNvPr>
          <p:cNvSpPr>
            <a:spLocks noGrp="1"/>
          </p:cNvSpPr>
          <p:nvPr>
            <p:ph type="sldNum" sz="quarter" idx="12"/>
          </p:nvPr>
        </p:nvSpPr>
        <p:spPr/>
        <p:txBody>
          <a:bodyPr/>
          <a:lstStyle/>
          <a:p>
            <a:fld id="{15CAF2BE-868A-41E0-B759-D77373C50BED}" type="slidenum">
              <a:rPr lang="en-GB" smtClean="0"/>
              <a:t>‹#›</a:t>
            </a:fld>
            <a:endParaRPr lang="en-GB"/>
          </a:p>
        </p:txBody>
      </p:sp>
    </p:spTree>
    <p:extLst>
      <p:ext uri="{BB962C8B-B14F-4D97-AF65-F5344CB8AC3E}">
        <p14:creationId xmlns:p14="http://schemas.microsoft.com/office/powerpoint/2010/main" val="15892449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BC86C-5EAA-4625-8BB6-9EE0CA0A22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EC9C4B20-438E-4483-BFB7-8AC7879A67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EEE02787-3E38-4BB8-B724-DB95548D5B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60DDD5-FC28-4304-9812-2FC3FC7633D4}"/>
              </a:ext>
            </a:extLst>
          </p:cNvPr>
          <p:cNvSpPr>
            <a:spLocks noGrp="1"/>
          </p:cNvSpPr>
          <p:nvPr>
            <p:ph type="dt" sz="half" idx="10"/>
          </p:nvPr>
        </p:nvSpPr>
        <p:spPr/>
        <p:txBody>
          <a:bodyPr/>
          <a:lstStyle/>
          <a:p>
            <a:fld id="{655AA731-BE5F-44DA-AAEA-300254B29F16}" type="datetimeFigureOut">
              <a:rPr lang="en-GB" smtClean="0"/>
              <a:t>15/01/2022</a:t>
            </a:fld>
            <a:endParaRPr lang="en-GB"/>
          </a:p>
        </p:txBody>
      </p:sp>
      <p:sp>
        <p:nvSpPr>
          <p:cNvPr id="6" name="Footer Placeholder 5">
            <a:extLst>
              <a:ext uri="{FF2B5EF4-FFF2-40B4-BE49-F238E27FC236}">
                <a16:creationId xmlns:a16="http://schemas.microsoft.com/office/drawing/2014/main" id="{EDE0E43A-39E4-423C-8C5A-74A6EEE4FB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90AE7BE-9122-44FD-8840-D6D9ED074CE1}"/>
              </a:ext>
            </a:extLst>
          </p:cNvPr>
          <p:cNvSpPr>
            <a:spLocks noGrp="1"/>
          </p:cNvSpPr>
          <p:nvPr>
            <p:ph type="sldNum" sz="quarter" idx="12"/>
          </p:nvPr>
        </p:nvSpPr>
        <p:spPr/>
        <p:txBody>
          <a:bodyPr/>
          <a:lstStyle/>
          <a:p>
            <a:fld id="{15CAF2BE-868A-41E0-B759-D77373C50BED}" type="slidenum">
              <a:rPr lang="en-GB" smtClean="0"/>
              <a:t>‹#›</a:t>
            </a:fld>
            <a:endParaRPr lang="en-GB"/>
          </a:p>
        </p:txBody>
      </p:sp>
    </p:spTree>
    <p:extLst>
      <p:ext uri="{BB962C8B-B14F-4D97-AF65-F5344CB8AC3E}">
        <p14:creationId xmlns:p14="http://schemas.microsoft.com/office/powerpoint/2010/main" val="28354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BA7A2-1194-44B2-A24D-309B69530FF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B2055119-F4AB-4C8B-B4A5-1D815CC855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6940740-3523-42C7-9B50-C5167DB44E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3C0CEA-C7D7-4B0E-87C1-1180B68D805C}"/>
              </a:ext>
            </a:extLst>
          </p:cNvPr>
          <p:cNvSpPr>
            <a:spLocks noGrp="1"/>
          </p:cNvSpPr>
          <p:nvPr>
            <p:ph type="dt" sz="half" idx="10"/>
          </p:nvPr>
        </p:nvSpPr>
        <p:spPr/>
        <p:txBody>
          <a:bodyPr/>
          <a:lstStyle/>
          <a:p>
            <a:fld id="{655AA731-BE5F-44DA-AAEA-300254B29F16}" type="datetimeFigureOut">
              <a:rPr lang="en-GB" smtClean="0"/>
              <a:t>15/01/2022</a:t>
            </a:fld>
            <a:endParaRPr lang="en-GB"/>
          </a:p>
        </p:txBody>
      </p:sp>
      <p:sp>
        <p:nvSpPr>
          <p:cNvPr id="6" name="Footer Placeholder 5">
            <a:extLst>
              <a:ext uri="{FF2B5EF4-FFF2-40B4-BE49-F238E27FC236}">
                <a16:creationId xmlns:a16="http://schemas.microsoft.com/office/drawing/2014/main" id="{5BE40D92-F412-43E0-AA64-961BC645FBE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038A016-D7F3-4D38-8E7E-08B1AD157B5E}"/>
              </a:ext>
            </a:extLst>
          </p:cNvPr>
          <p:cNvSpPr>
            <a:spLocks noGrp="1"/>
          </p:cNvSpPr>
          <p:nvPr>
            <p:ph type="sldNum" sz="quarter" idx="12"/>
          </p:nvPr>
        </p:nvSpPr>
        <p:spPr/>
        <p:txBody>
          <a:bodyPr/>
          <a:lstStyle/>
          <a:p>
            <a:fld id="{15CAF2BE-868A-41E0-B759-D77373C50BED}" type="slidenum">
              <a:rPr lang="en-GB" smtClean="0"/>
              <a:t>‹#›</a:t>
            </a:fld>
            <a:endParaRPr lang="en-GB"/>
          </a:p>
        </p:txBody>
      </p:sp>
    </p:spTree>
    <p:extLst>
      <p:ext uri="{BB962C8B-B14F-4D97-AF65-F5344CB8AC3E}">
        <p14:creationId xmlns:p14="http://schemas.microsoft.com/office/powerpoint/2010/main" val="41492508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D99167-3E93-4CF9-B3B8-18253605EC1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2C3474D-735D-4086-A981-EABD7F7CBA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EAB44C2-0112-4FBB-8FC0-0E76B6545F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55AA731-BE5F-44DA-AAEA-300254B29F16}" type="datetimeFigureOut">
              <a:rPr lang="en-GB" smtClean="0"/>
              <a:t>15/01/2022</a:t>
            </a:fld>
            <a:endParaRPr lang="en-GB"/>
          </a:p>
        </p:txBody>
      </p:sp>
      <p:sp>
        <p:nvSpPr>
          <p:cNvPr id="5" name="Footer Placeholder 4">
            <a:extLst>
              <a:ext uri="{FF2B5EF4-FFF2-40B4-BE49-F238E27FC236}">
                <a16:creationId xmlns:a16="http://schemas.microsoft.com/office/drawing/2014/main" id="{CDFE1CD1-DE38-4370-8C53-AA09D8B81E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1628084C-535D-495E-B6E2-A713923602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5CAF2BE-868A-41E0-B759-D77373C50BED}" type="slidenum">
              <a:rPr lang="en-GB" smtClean="0"/>
              <a:t>‹#›</a:t>
            </a:fld>
            <a:endParaRPr lang="en-GB"/>
          </a:p>
        </p:txBody>
      </p:sp>
    </p:spTree>
    <p:extLst>
      <p:ext uri="{BB962C8B-B14F-4D97-AF65-F5344CB8AC3E}">
        <p14:creationId xmlns:p14="http://schemas.microsoft.com/office/powerpoint/2010/main" val="741335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exactdata.net/data-blog/databases-vs-database-management-systems" TargetMode="Externa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9.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https://stackoverflow.com/questions/292026/is-there-a-good-reason-to-use-upper-case-for-sql-keywords" TargetMode="External"/><Relationship Id="rId5" Type="http://schemas.openxmlformats.org/officeDocument/2006/relationships/hyperlink" Target="https://www.db-fiddle.com/f/ogAiTgZPjwvDxwVHiVK3Ek/530" TargetMode="Externa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320040" y="2479578"/>
            <a:ext cx="11484864"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i="0" u="none" strike="noStrike" kern="1200" cap="none" spc="0" normalizeH="0" baseline="0" noProof="0" dirty="0">
                <a:ln>
                  <a:noFill/>
                </a:ln>
                <a:solidFill>
                  <a:prstClr val="black"/>
                </a:solidFill>
                <a:effectLst/>
                <a:uLnTx/>
                <a:uFillTx/>
                <a:latin typeface="Calibri" panose="020F0502020204030204"/>
                <a:ea typeface="+mn-ea"/>
                <a:cs typeface="+mn-cs"/>
              </a:rPr>
              <a:t>Section 2</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rPr>
              <a:t>History and Story of Data</a:t>
            </a:r>
          </a:p>
        </p:txBody>
      </p:sp>
    </p:spTree>
    <p:extLst>
      <p:ext uri="{BB962C8B-B14F-4D97-AF65-F5344CB8AC3E}">
        <p14:creationId xmlns:p14="http://schemas.microsoft.com/office/powerpoint/2010/main" val="1581563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3.27</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12/01/22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19" name="Rectangle 18">
            <a:extLst>
              <a:ext uri="{FF2B5EF4-FFF2-40B4-BE49-F238E27FC236}">
                <a16:creationId xmlns:a16="http://schemas.microsoft.com/office/drawing/2014/main" id="{ED545263-4F3E-40B3-B602-E17FBC18342A}"/>
              </a:ext>
            </a:extLst>
          </p:cNvPr>
          <p:cNvSpPr/>
          <p:nvPr/>
        </p:nvSpPr>
        <p:spPr>
          <a:xfrm>
            <a:off x="269475" y="1074404"/>
            <a:ext cx="11328358" cy="16593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400" b="1" i="0" u="none" strike="noStrike" kern="1200" cap="none" spc="0" normalizeH="0" baseline="0" noProof="0" dirty="0">
                <a:ln>
                  <a:noFill/>
                </a:ln>
                <a:solidFill>
                  <a:prstClr val="black"/>
                </a:solidFill>
                <a:effectLst/>
                <a:uLnTx/>
                <a:uFillTx/>
                <a:latin typeface="Calibri" panose="020F0502020204030204"/>
                <a:ea typeface="+mn-ea"/>
                <a:cs typeface="+mn-cs"/>
              </a:rPr>
              <a:t>Networking Model</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b="1"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This expanded on the hierarchical model, allowing many to many relationships. A child node could no longer only have one parent node. In order to do this, we would have a child node with a parent node tree, but it would reference another parent node. See an example of how this is might be achieved in the XML to the bottom right. Book 1 information is stored under Andrei, but is referenced under Mo. This doesn’t come without problems/inefficiencies though. Say if book 1 under Andrei was deleted. We would need to go though all the data to see if there was a reference to this that should also be deleted.</a:t>
            </a:r>
          </a:p>
        </p:txBody>
      </p:sp>
      <p:pic>
        <p:nvPicPr>
          <p:cNvPr id="13" name="Picture 12">
            <a:extLst>
              <a:ext uri="{FF2B5EF4-FFF2-40B4-BE49-F238E27FC236}">
                <a16:creationId xmlns:a16="http://schemas.microsoft.com/office/drawing/2014/main" id="{238C5B28-C30D-415C-ABF2-892340D2E4B0}"/>
              </a:ext>
            </a:extLst>
          </p:cNvPr>
          <p:cNvPicPr>
            <a:picLocks noChangeAspect="1"/>
          </p:cNvPicPr>
          <p:nvPr/>
        </p:nvPicPr>
        <p:blipFill>
          <a:blip r:embed="rId3"/>
          <a:stretch>
            <a:fillRect/>
          </a:stretch>
        </p:blipFill>
        <p:spPr>
          <a:xfrm>
            <a:off x="756106" y="3429000"/>
            <a:ext cx="7022192" cy="2950449"/>
          </a:xfrm>
          <a:prstGeom prst="rect">
            <a:avLst/>
          </a:prstGeom>
        </p:spPr>
      </p:pic>
      <p:pic>
        <p:nvPicPr>
          <p:cNvPr id="20" name="Picture 19">
            <a:extLst>
              <a:ext uri="{FF2B5EF4-FFF2-40B4-BE49-F238E27FC236}">
                <a16:creationId xmlns:a16="http://schemas.microsoft.com/office/drawing/2014/main" id="{D7DBC749-3F4B-47E8-85FC-10FE9EC8E168}"/>
              </a:ext>
            </a:extLst>
          </p:cNvPr>
          <p:cNvPicPr>
            <a:picLocks noChangeAspect="1"/>
          </p:cNvPicPr>
          <p:nvPr/>
        </p:nvPicPr>
        <p:blipFill>
          <a:blip r:embed="rId4"/>
          <a:stretch>
            <a:fillRect/>
          </a:stretch>
        </p:blipFill>
        <p:spPr>
          <a:xfrm>
            <a:off x="7990787" y="3394511"/>
            <a:ext cx="3805237" cy="3019425"/>
          </a:xfrm>
          <a:prstGeom prst="rect">
            <a:avLst/>
          </a:prstGeom>
        </p:spPr>
      </p:pic>
    </p:spTree>
    <p:extLst>
      <p:ext uri="{BB962C8B-B14F-4D97-AF65-F5344CB8AC3E}">
        <p14:creationId xmlns:p14="http://schemas.microsoft.com/office/powerpoint/2010/main" val="23130765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3.28</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12/01/22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19" name="Rectangle 18">
            <a:extLst>
              <a:ext uri="{FF2B5EF4-FFF2-40B4-BE49-F238E27FC236}">
                <a16:creationId xmlns:a16="http://schemas.microsoft.com/office/drawing/2014/main" id="{ED545263-4F3E-40B3-B602-E17FBC18342A}"/>
              </a:ext>
            </a:extLst>
          </p:cNvPr>
          <p:cNvSpPr/>
          <p:nvPr/>
        </p:nvSpPr>
        <p:spPr>
          <a:xfrm>
            <a:off x="269475" y="1074404"/>
            <a:ext cx="11328358" cy="165937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400" b="1" i="0" u="none" strike="noStrike" kern="1200" cap="none" spc="0" normalizeH="0" baseline="0" noProof="0" dirty="0">
                <a:ln>
                  <a:noFill/>
                </a:ln>
                <a:solidFill>
                  <a:prstClr val="black"/>
                </a:solidFill>
                <a:effectLst/>
                <a:uLnTx/>
                <a:uFillTx/>
                <a:latin typeface="Calibri" panose="020F0502020204030204"/>
                <a:ea typeface="+mn-ea"/>
                <a:cs typeface="+mn-cs"/>
              </a:rPr>
              <a:t>Relational Model</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First model with a formalised set of rules. This followed organising your data in tables. Another example of relational database is shown below. We can see how in this case we’re using an author ID and a book ID to connect data from different tables together. </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We could do this in excel, but excel wouldn’t know how they were linked unless we specified this in some way (maybe with a lookup function). The logic of how the data and tables are linked is managed by the database management system (DBMS).</a:t>
            </a:r>
          </a:p>
        </p:txBody>
      </p:sp>
      <p:pic>
        <p:nvPicPr>
          <p:cNvPr id="12" name="Picture 11">
            <a:extLst>
              <a:ext uri="{FF2B5EF4-FFF2-40B4-BE49-F238E27FC236}">
                <a16:creationId xmlns:a16="http://schemas.microsoft.com/office/drawing/2014/main" id="{2B000672-4D47-4D97-8F5F-1A46225972F5}"/>
              </a:ext>
            </a:extLst>
          </p:cNvPr>
          <p:cNvPicPr>
            <a:picLocks noChangeAspect="1"/>
          </p:cNvPicPr>
          <p:nvPr/>
        </p:nvPicPr>
        <p:blipFill>
          <a:blip r:embed="rId3"/>
          <a:stretch>
            <a:fillRect/>
          </a:stretch>
        </p:blipFill>
        <p:spPr>
          <a:xfrm>
            <a:off x="1397343" y="3582641"/>
            <a:ext cx="9358524" cy="2610315"/>
          </a:xfrm>
          <a:prstGeom prst="rect">
            <a:avLst/>
          </a:prstGeom>
        </p:spPr>
      </p:pic>
    </p:spTree>
    <p:extLst>
      <p:ext uri="{BB962C8B-B14F-4D97-AF65-F5344CB8AC3E}">
        <p14:creationId xmlns:p14="http://schemas.microsoft.com/office/powerpoint/2010/main" val="31926216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3.29</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12/01/22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19" name="Rectangle 18">
            <a:extLst>
              <a:ext uri="{FF2B5EF4-FFF2-40B4-BE49-F238E27FC236}">
                <a16:creationId xmlns:a16="http://schemas.microsoft.com/office/drawing/2014/main" id="{ED545263-4F3E-40B3-B602-E17FBC18342A}"/>
              </a:ext>
            </a:extLst>
          </p:cNvPr>
          <p:cNvSpPr/>
          <p:nvPr/>
        </p:nvSpPr>
        <p:spPr>
          <a:xfrm>
            <a:off x="269474" y="1074403"/>
            <a:ext cx="11551737" cy="543008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400" b="1" i="0" u="none" strike="noStrike" kern="1200" cap="none" spc="0" normalizeH="0" baseline="0" noProof="0" dirty="0">
                <a:ln>
                  <a:noFill/>
                </a:ln>
                <a:solidFill>
                  <a:prstClr val="black"/>
                </a:solidFill>
                <a:effectLst/>
                <a:uLnTx/>
                <a:uFillTx/>
                <a:latin typeface="Calibri" panose="020F0502020204030204"/>
                <a:ea typeface="+mn-ea"/>
                <a:cs typeface="+mn-cs"/>
              </a:rPr>
              <a:t>Database Management System</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The DBMS knows all the rules about how you want to store you’re data, and when provided with an SQL query, knows how to access the data and how to delivery it. It can:</a:t>
            </a: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C</a:t>
            </a:r>
            <a:r>
              <a:rPr lang="en-GB" sz="1400" dirty="0">
                <a:solidFill>
                  <a:prstClr val="black"/>
                </a:solidFill>
                <a:latin typeface="Calibri" panose="020F0502020204030204"/>
              </a:rPr>
              <a:t> - Create</a:t>
            </a: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R</a:t>
            </a:r>
            <a:r>
              <a:rPr lang="en-GB" sz="1400" dirty="0">
                <a:solidFill>
                  <a:prstClr val="black"/>
                </a:solidFill>
                <a:latin typeface="Calibri" panose="020F0502020204030204"/>
              </a:rPr>
              <a:t> - Read</a:t>
            </a: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U</a:t>
            </a:r>
            <a:r>
              <a:rPr lang="en-GB" sz="1400" dirty="0">
                <a:solidFill>
                  <a:prstClr val="black"/>
                </a:solidFill>
                <a:latin typeface="Calibri" panose="020F0502020204030204"/>
              </a:rPr>
              <a:t> - Update </a:t>
            </a: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D</a:t>
            </a:r>
            <a:r>
              <a:rPr lang="en-GB" sz="1400" dirty="0">
                <a:solidFill>
                  <a:prstClr val="black"/>
                </a:solidFill>
                <a:latin typeface="Calibri" panose="020F0502020204030204"/>
              </a:rPr>
              <a:t> – Delete</a:t>
            </a: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It will also ensure the data is stored in the right location and is secure, maybe through encryption. It will also have a transaction management, which handles instances where updates are made at the same time or data conflicts. </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The biggest companies that make DBMS are Microsoft (SQL Server), IBM, MySQL Oracle etc. PostreSQL (often referred to simply as Postgres) is an open source version. They all make it slightly different with different associated features. Some may follow the relational model, some may follow the hierarchical model. The key thing is, most will allow us to use SQL to communicate with our database.  </a:t>
            </a:r>
          </a:p>
        </p:txBody>
      </p:sp>
    </p:spTree>
    <p:extLst>
      <p:ext uri="{BB962C8B-B14F-4D97-AF65-F5344CB8AC3E}">
        <p14:creationId xmlns:p14="http://schemas.microsoft.com/office/powerpoint/2010/main" val="16944726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3.31, 3.32, 3.33</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12/01/22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19" name="Rectangle 18">
            <a:extLst>
              <a:ext uri="{FF2B5EF4-FFF2-40B4-BE49-F238E27FC236}">
                <a16:creationId xmlns:a16="http://schemas.microsoft.com/office/drawing/2014/main" id="{ED545263-4F3E-40B3-B602-E17FBC18342A}"/>
              </a:ext>
            </a:extLst>
          </p:cNvPr>
          <p:cNvSpPr/>
          <p:nvPr/>
        </p:nvSpPr>
        <p:spPr>
          <a:xfrm>
            <a:off x="269474" y="1046123"/>
            <a:ext cx="11551737" cy="24232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Relational Model Terms</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b="1"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Tables</a:t>
            </a:r>
            <a:r>
              <a:rPr lang="en-GB" sz="1400" dirty="0">
                <a:solidFill>
                  <a:prstClr val="black"/>
                </a:solidFill>
                <a:latin typeface="Calibri" panose="020F0502020204030204"/>
              </a:rPr>
              <a:t> – Each table or </a:t>
            </a:r>
            <a:r>
              <a:rPr lang="en-GB" sz="1400" i="1" dirty="0">
                <a:solidFill>
                  <a:prstClr val="black"/>
                </a:solidFill>
                <a:latin typeface="Calibri" panose="020F0502020204030204"/>
              </a:rPr>
              <a:t>relation</a:t>
            </a:r>
            <a:r>
              <a:rPr lang="en-GB" sz="1400" dirty="0">
                <a:solidFill>
                  <a:prstClr val="black"/>
                </a:solidFill>
                <a:latin typeface="Calibri" panose="020F0502020204030204"/>
              </a:rPr>
              <a:t> has a name and relates to the concept of the data we wish to store in it e.g. user. We’ve already seen we can use the name of a table to narrow down our query with the SELECT keyword. We’re quite specific with what we want to store in a table, each data entry will need to satisfy all columns otherwise we will have blank points.</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Columns</a:t>
            </a:r>
            <a:r>
              <a:rPr lang="en-GB" sz="1400" dirty="0">
                <a:solidFill>
                  <a:prstClr val="black"/>
                </a:solidFill>
                <a:latin typeface="Calibri" panose="020F0502020204030204"/>
              </a:rPr>
              <a:t> – The collection of columns is called the </a:t>
            </a:r>
            <a:r>
              <a:rPr lang="en-GB" sz="1400" i="1" dirty="0">
                <a:solidFill>
                  <a:prstClr val="black"/>
                </a:solidFill>
                <a:latin typeface="Calibri" panose="020F0502020204030204"/>
              </a:rPr>
              <a:t>degree</a:t>
            </a:r>
            <a:r>
              <a:rPr lang="en-GB" sz="1400" dirty="0">
                <a:solidFill>
                  <a:prstClr val="black"/>
                </a:solidFill>
                <a:latin typeface="Calibri" panose="020F0502020204030204"/>
              </a:rPr>
              <a:t>. Say in the user table or relation, we could have a degree of ID, name and DoB. We can also specify constraints on data that can be entered into a given column. For example we may set datetime as a </a:t>
            </a:r>
            <a:r>
              <a:rPr lang="en-GB" sz="1400" i="1" dirty="0">
                <a:solidFill>
                  <a:prstClr val="black"/>
                </a:solidFill>
                <a:latin typeface="Calibri" panose="020F0502020204030204"/>
              </a:rPr>
              <a:t>domain</a:t>
            </a:r>
            <a:r>
              <a:rPr lang="en-GB" sz="1400" dirty="0">
                <a:solidFill>
                  <a:prstClr val="black"/>
                </a:solidFill>
                <a:latin typeface="Calibri" panose="020F0502020204030204"/>
              </a:rPr>
              <a:t> or constraint to the DoB column. A single column could also be called an </a:t>
            </a:r>
            <a:r>
              <a:rPr lang="en-GB" sz="1400" i="1" dirty="0">
                <a:solidFill>
                  <a:prstClr val="black"/>
                </a:solidFill>
                <a:latin typeface="Calibri" panose="020F0502020204030204"/>
              </a:rPr>
              <a:t>attribute</a:t>
            </a:r>
            <a:r>
              <a:rPr lang="en-GB" sz="1400" dirty="0">
                <a:solidFill>
                  <a:prstClr val="black"/>
                </a:solidFill>
                <a:latin typeface="Calibri" panose="020F0502020204030204"/>
              </a:rPr>
              <a:t>.</a:t>
            </a:r>
          </a:p>
        </p:txBody>
      </p:sp>
      <p:sp>
        <p:nvSpPr>
          <p:cNvPr id="17" name="Rectangle 16">
            <a:extLst>
              <a:ext uri="{FF2B5EF4-FFF2-40B4-BE49-F238E27FC236}">
                <a16:creationId xmlns:a16="http://schemas.microsoft.com/office/drawing/2014/main" id="{59443734-40E7-4CE5-9BFB-19E55742D4F6}"/>
              </a:ext>
            </a:extLst>
          </p:cNvPr>
          <p:cNvSpPr/>
          <p:nvPr/>
        </p:nvSpPr>
        <p:spPr>
          <a:xfrm>
            <a:off x="269475" y="3644381"/>
            <a:ext cx="4103020" cy="303280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Rows</a:t>
            </a:r>
            <a:r>
              <a:rPr lang="en-GB" sz="1400" dirty="0">
                <a:solidFill>
                  <a:prstClr val="black"/>
                </a:solidFill>
                <a:latin typeface="Calibri" panose="020F0502020204030204"/>
              </a:rPr>
              <a:t> – Rows are otherwise known as </a:t>
            </a:r>
            <a:r>
              <a:rPr lang="en-GB" sz="1400" i="1" dirty="0">
                <a:solidFill>
                  <a:prstClr val="black"/>
                </a:solidFill>
                <a:latin typeface="Calibri" panose="020F0502020204030204"/>
              </a:rPr>
              <a:t>tuples</a:t>
            </a:r>
            <a:r>
              <a:rPr lang="en-GB" sz="1400" dirty="0">
                <a:solidFill>
                  <a:prstClr val="black"/>
                </a:solidFill>
                <a:latin typeface="Calibri" panose="020F0502020204030204"/>
              </a:rPr>
              <a:t>. Tuple is a single record of data, similar to a python tuple which is effectively an immutable list. The collection of rows or tuples is also called the </a:t>
            </a:r>
            <a:r>
              <a:rPr lang="en-GB" sz="1400" i="1" dirty="0">
                <a:solidFill>
                  <a:prstClr val="black"/>
                </a:solidFill>
                <a:latin typeface="Calibri" panose="020F0502020204030204"/>
              </a:rPr>
              <a:t>cardinality</a:t>
            </a:r>
            <a:r>
              <a:rPr lang="en-GB" sz="1400" dirty="0">
                <a:solidFill>
                  <a:prstClr val="black"/>
                </a:solidFill>
                <a:latin typeface="Calibri" panose="020F0502020204030204"/>
              </a:rPr>
              <a:t>. </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dirty="0">
              <a:solidFill>
                <a:prstClr val="black"/>
              </a:solidFill>
              <a:latin typeface="Calibri" panose="020F0502020204030204"/>
            </a:endParaRPr>
          </a:p>
        </p:txBody>
      </p:sp>
      <p:pic>
        <p:nvPicPr>
          <p:cNvPr id="12" name="Picture 11">
            <a:extLst>
              <a:ext uri="{FF2B5EF4-FFF2-40B4-BE49-F238E27FC236}">
                <a16:creationId xmlns:a16="http://schemas.microsoft.com/office/drawing/2014/main" id="{D0B0393C-2A24-4477-A4FC-E9A7E6693F46}"/>
              </a:ext>
            </a:extLst>
          </p:cNvPr>
          <p:cNvPicPr>
            <a:picLocks noChangeAspect="1"/>
          </p:cNvPicPr>
          <p:nvPr/>
        </p:nvPicPr>
        <p:blipFill>
          <a:blip r:embed="rId3"/>
          <a:stretch>
            <a:fillRect/>
          </a:stretch>
        </p:blipFill>
        <p:spPr>
          <a:xfrm>
            <a:off x="4647712" y="3320487"/>
            <a:ext cx="7349481" cy="3384976"/>
          </a:xfrm>
          <a:prstGeom prst="rect">
            <a:avLst/>
          </a:prstGeom>
        </p:spPr>
      </p:pic>
    </p:spTree>
    <p:extLst>
      <p:ext uri="{BB962C8B-B14F-4D97-AF65-F5344CB8AC3E}">
        <p14:creationId xmlns:p14="http://schemas.microsoft.com/office/powerpoint/2010/main" val="36469062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3.34</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12/01/22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20" name="Rectangle 19">
            <a:extLst>
              <a:ext uri="{FF2B5EF4-FFF2-40B4-BE49-F238E27FC236}">
                <a16:creationId xmlns:a16="http://schemas.microsoft.com/office/drawing/2014/main" id="{FA264820-8896-44AF-B5B8-92AD7FE5C833}"/>
              </a:ext>
            </a:extLst>
          </p:cNvPr>
          <p:cNvSpPr/>
          <p:nvPr/>
        </p:nvSpPr>
        <p:spPr>
          <a:xfrm>
            <a:off x="269474" y="1046123"/>
            <a:ext cx="11551737" cy="24232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Relational Model Terms</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b="1"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Primary Key </a:t>
            </a:r>
            <a:r>
              <a:rPr lang="en-GB" sz="1400" dirty="0">
                <a:solidFill>
                  <a:prstClr val="black"/>
                </a:solidFill>
                <a:latin typeface="Calibri" panose="020F0502020204030204"/>
              </a:rPr>
              <a:t>– This uniquely identifies all data for a single row/tuple in a single table. No single ID in the primary ID column will be replicated in that table.</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Foreign Key </a:t>
            </a:r>
            <a:r>
              <a:rPr lang="en-GB" sz="1400" dirty="0">
                <a:solidFill>
                  <a:prstClr val="black"/>
                </a:solidFill>
                <a:latin typeface="Calibri" panose="020F0502020204030204"/>
              </a:rPr>
              <a:t>– This is a reference to another table. It does not need to be unique. We can see that in the figure below where we see multiple m1 and m2 keys. This is fine though because this is </a:t>
            </a:r>
            <a:r>
              <a:rPr lang="en-GB" sz="1400" u="sng" dirty="0">
                <a:solidFill>
                  <a:prstClr val="black"/>
                </a:solidFill>
                <a:latin typeface="Calibri" panose="020F0502020204030204"/>
              </a:rPr>
              <a:t>referencing a primary key in another table</a:t>
            </a:r>
            <a:r>
              <a:rPr lang="en-GB" sz="1400" dirty="0">
                <a:solidFill>
                  <a:prstClr val="black"/>
                </a:solidFill>
                <a:latin typeface="Calibri" panose="020F0502020204030204"/>
              </a:rPr>
              <a:t>.</a:t>
            </a:r>
          </a:p>
        </p:txBody>
      </p:sp>
      <p:pic>
        <p:nvPicPr>
          <p:cNvPr id="21" name="Picture 20">
            <a:extLst>
              <a:ext uri="{FF2B5EF4-FFF2-40B4-BE49-F238E27FC236}">
                <a16:creationId xmlns:a16="http://schemas.microsoft.com/office/drawing/2014/main" id="{C93C8862-80AC-4C43-B969-40B9C191A88C}"/>
              </a:ext>
            </a:extLst>
          </p:cNvPr>
          <p:cNvPicPr>
            <a:picLocks noChangeAspect="1"/>
          </p:cNvPicPr>
          <p:nvPr/>
        </p:nvPicPr>
        <p:blipFill>
          <a:blip r:embed="rId3"/>
          <a:stretch>
            <a:fillRect/>
          </a:stretch>
        </p:blipFill>
        <p:spPr>
          <a:xfrm>
            <a:off x="2401526" y="2838058"/>
            <a:ext cx="7388947" cy="3664620"/>
          </a:xfrm>
          <a:prstGeom prst="rect">
            <a:avLst/>
          </a:prstGeom>
        </p:spPr>
      </p:pic>
    </p:spTree>
    <p:extLst>
      <p:ext uri="{BB962C8B-B14F-4D97-AF65-F5344CB8AC3E}">
        <p14:creationId xmlns:p14="http://schemas.microsoft.com/office/powerpoint/2010/main" val="17620582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3.34</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12/01/22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20" name="Rectangle 19">
            <a:extLst>
              <a:ext uri="{FF2B5EF4-FFF2-40B4-BE49-F238E27FC236}">
                <a16:creationId xmlns:a16="http://schemas.microsoft.com/office/drawing/2014/main" id="{FA264820-8896-44AF-B5B8-92AD7FE5C833}"/>
              </a:ext>
            </a:extLst>
          </p:cNvPr>
          <p:cNvSpPr/>
          <p:nvPr/>
        </p:nvSpPr>
        <p:spPr>
          <a:xfrm>
            <a:off x="269474" y="1046123"/>
            <a:ext cx="11551737" cy="24232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Relational Model Terms</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b="1"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Primary Key </a:t>
            </a:r>
            <a:r>
              <a:rPr lang="en-GB" sz="1400" dirty="0">
                <a:solidFill>
                  <a:prstClr val="black"/>
                </a:solidFill>
                <a:latin typeface="Calibri" panose="020F0502020204030204"/>
              </a:rPr>
              <a:t>– This uniquely identifies all data for a single row/tuple in a single table. No single ID in the primary ID column will be replicated in that table.</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Foreign Key </a:t>
            </a:r>
            <a:r>
              <a:rPr lang="en-GB" sz="1400" dirty="0">
                <a:solidFill>
                  <a:prstClr val="black"/>
                </a:solidFill>
                <a:latin typeface="Calibri" panose="020F0502020204030204"/>
              </a:rPr>
              <a:t>– This is a reference to another table. It does not need to be unique. We can see that in the figure below where we see multiple m1 and m2 keys. This is fine though because this is </a:t>
            </a:r>
            <a:r>
              <a:rPr lang="en-GB" sz="1400" u="sng" dirty="0">
                <a:solidFill>
                  <a:prstClr val="black"/>
                </a:solidFill>
                <a:latin typeface="Calibri" panose="020F0502020204030204"/>
              </a:rPr>
              <a:t>referencing a primary key in another table</a:t>
            </a:r>
            <a:r>
              <a:rPr lang="en-GB" sz="1400" dirty="0">
                <a:solidFill>
                  <a:prstClr val="black"/>
                </a:solidFill>
                <a:latin typeface="Calibri" panose="020F0502020204030204"/>
              </a:rPr>
              <a:t>.</a:t>
            </a:r>
          </a:p>
        </p:txBody>
      </p:sp>
      <p:pic>
        <p:nvPicPr>
          <p:cNvPr id="21" name="Picture 20">
            <a:extLst>
              <a:ext uri="{FF2B5EF4-FFF2-40B4-BE49-F238E27FC236}">
                <a16:creationId xmlns:a16="http://schemas.microsoft.com/office/drawing/2014/main" id="{C93C8862-80AC-4C43-B969-40B9C191A88C}"/>
              </a:ext>
            </a:extLst>
          </p:cNvPr>
          <p:cNvPicPr>
            <a:picLocks noChangeAspect="1"/>
          </p:cNvPicPr>
          <p:nvPr/>
        </p:nvPicPr>
        <p:blipFill>
          <a:blip r:embed="rId3"/>
          <a:stretch>
            <a:fillRect/>
          </a:stretch>
        </p:blipFill>
        <p:spPr>
          <a:xfrm>
            <a:off x="2401526" y="2838058"/>
            <a:ext cx="7388947" cy="3664620"/>
          </a:xfrm>
          <a:prstGeom prst="rect">
            <a:avLst/>
          </a:prstGeom>
        </p:spPr>
      </p:pic>
    </p:spTree>
    <p:extLst>
      <p:ext uri="{BB962C8B-B14F-4D97-AF65-F5344CB8AC3E}">
        <p14:creationId xmlns:p14="http://schemas.microsoft.com/office/powerpoint/2010/main" val="3754161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3.35</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12/01/22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20" name="Rectangle 19">
            <a:extLst>
              <a:ext uri="{FF2B5EF4-FFF2-40B4-BE49-F238E27FC236}">
                <a16:creationId xmlns:a16="http://schemas.microsoft.com/office/drawing/2014/main" id="{FA264820-8896-44AF-B5B8-92AD7FE5C833}"/>
              </a:ext>
            </a:extLst>
          </p:cNvPr>
          <p:cNvSpPr/>
          <p:nvPr/>
        </p:nvSpPr>
        <p:spPr>
          <a:xfrm>
            <a:off x="269474" y="1046123"/>
            <a:ext cx="11551737" cy="24232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Supporting Day to Day – OLTP (Online Transaction Processing) </a:t>
            </a:r>
            <a:r>
              <a:rPr lang="en-GB" sz="1400" dirty="0">
                <a:solidFill>
                  <a:prstClr val="black"/>
                </a:solidFill>
                <a:latin typeface="Calibri" panose="020F0502020204030204"/>
              </a:rPr>
              <a:t>– These are databases that are managing the engine of a company, like the users, the orders, stock etc.  </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b="1"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b="1" dirty="0">
                <a:solidFill>
                  <a:prstClr val="black"/>
                </a:solidFill>
                <a:latin typeface="Calibri" panose="020F0502020204030204"/>
              </a:rPr>
              <a:t>Support Analysis – OLAP (Online Analytical Processing) – </a:t>
            </a:r>
            <a:r>
              <a:rPr lang="en-GB" sz="1400" dirty="0">
                <a:solidFill>
                  <a:prstClr val="black"/>
                </a:solidFill>
                <a:latin typeface="Calibri" panose="020F0502020204030204"/>
              </a:rPr>
              <a:t>This is where you take the data from the day to day part the OLTP part, you put it into a data warehouse and then you perform all type of analytics on it, machine learning on it, to progress the business, understand the users, understand what can be done to make the business more successful. This is where we get the value from the data. </a:t>
            </a:r>
          </a:p>
        </p:txBody>
      </p:sp>
    </p:spTree>
    <p:extLst>
      <p:ext uri="{BB962C8B-B14F-4D97-AF65-F5344CB8AC3E}">
        <p14:creationId xmlns:p14="http://schemas.microsoft.com/office/powerpoint/2010/main" val="10558791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246888" y="2479578"/>
            <a:ext cx="11576304"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i="0" u="none" strike="noStrike" kern="1200" cap="none" spc="0" normalizeH="0" baseline="0" noProof="0" dirty="0">
                <a:ln>
                  <a:noFill/>
                </a:ln>
                <a:solidFill>
                  <a:prstClr val="black"/>
                </a:solidFill>
                <a:effectLst/>
                <a:uLnTx/>
                <a:uFillTx/>
                <a:latin typeface="Calibri" panose="020F0502020204030204"/>
                <a:ea typeface="+mn-ea"/>
                <a:cs typeface="+mn-cs"/>
              </a:rPr>
              <a:t>Section 4</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rPr>
              <a:t>Environment Setup</a:t>
            </a:r>
          </a:p>
        </p:txBody>
      </p:sp>
    </p:spTree>
    <p:extLst>
      <p:ext uri="{BB962C8B-B14F-4D97-AF65-F5344CB8AC3E}">
        <p14:creationId xmlns:p14="http://schemas.microsoft.com/office/powerpoint/2010/main" val="19907166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a:t>
              </a:r>
              <a:r>
                <a:rPr lang="en-GB" dirty="0">
                  <a:solidFill>
                    <a:prstClr val="black"/>
                  </a:solidFill>
                  <a:latin typeface="Calibri" panose="020F0502020204030204"/>
                </a:rPr>
                <a:t>4</a:t>
              </a: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.39, 4.40</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13/01/22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20" name="Rectangle 19">
            <a:extLst>
              <a:ext uri="{FF2B5EF4-FFF2-40B4-BE49-F238E27FC236}">
                <a16:creationId xmlns:a16="http://schemas.microsoft.com/office/drawing/2014/main" id="{FA264820-8896-44AF-B5B8-92AD7FE5C833}"/>
              </a:ext>
            </a:extLst>
          </p:cNvPr>
          <p:cNvSpPr/>
          <p:nvPr/>
        </p:nvSpPr>
        <p:spPr>
          <a:xfrm>
            <a:off x="806685" y="6014614"/>
            <a:ext cx="1354374" cy="4831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lang="en-GB" b="1" dirty="0">
                <a:solidFill>
                  <a:prstClr val="black"/>
                </a:solidFill>
                <a:latin typeface="Calibri" panose="020F0502020204030204"/>
              </a:rPr>
              <a:t>PostgreSQL</a:t>
            </a:r>
            <a:endParaRPr lang="en-GB" dirty="0">
              <a:solidFill>
                <a:prstClr val="black"/>
              </a:solidFill>
              <a:latin typeface="Calibri" panose="020F0502020204030204"/>
            </a:endParaRPr>
          </a:p>
        </p:txBody>
      </p:sp>
      <p:pic>
        <p:nvPicPr>
          <p:cNvPr id="4" name="Picture 3">
            <a:extLst>
              <a:ext uri="{FF2B5EF4-FFF2-40B4-BE49-F238E27FC236}">
                <a16:creationId xmlns:a16="http://schemas.microsoft.com/office/drawing/2014/main" id="{0FFAB298-196B-486F-AD3C-4ABEB7EDB96C}"/>
              </a:ext>
            </a:extLst>
          </p:cNvPr>
          <p:cNvPicPr>
            <a:picLocks noChangeAspect="1"/>
          </p:cNvPicPr>
          <p:nvPr/>
        </p:nvPicPr>
        <p:blipFill>
          <a:blip r:embed="rId3"/>
          <a:stretch>
            <a:fillRect/>
          </a:stretch>
        </p:blipFill>
        <p:spPr>
          <a:xfrm>
            <a:off x="575308" y="4060555"/>
            <a:ext cx="4705350" cy="1933575"/>
          </a:xfrm>
          <a:prstGeom prst="rect">
            <a:avLst/>
          </a:prstGeom>
        </p:spPr>
      </p:pic>
      <p:sp>
        <p:nvSpPr>
          <p:cNvPr id="17" name="Rectangle 16">
            <a:extLst>
              <a:ext uri="{FF2B5EF4-FFF2-40B4-BE49-F238E27FC236}">
                <a16:creationId xmlns:a16="http://schemas.microsoft.com/office/drawing/2014/main" id="{2AC6FE43-6F11-43D7-AFA1-6BCCB14F8136}"/>
              </a:ext>
            </a:extLst>
          </p:cNvPr>
          <p:cNvSpPr/>
          <p:nvPr/>
        </p:nvSpPr>
        <p:spPr>
          <a:xfrm>
            <a:off x="3915892" y="6068832"/>
            <a:ext cx="1547647" cy="48312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lang="en-GB" b="1" dirty="0">
                <a:solidFill>
                  <a:prstClr val="black"/>
                </a:solidFill>
                <a:latin typeface="Calibri" panose="020F0502020204030204"/>
              </a:rPr>
              <a:t>Valentina-DB</a:t>
            </a:r>
            <a:endParaRPr lang="en-GB" dirty="0">
              <a:solidFill>
                <a:prstClr val="black"/>
              </a:solidFill>
              <a:latin typeface="Calibri" panose="020F0502020204030204"/>
            </a:endParaRPr>
          </a:p>
        </p:txBody>
      </p:sp>
      <p:sp>
        <p:nvSpPr>
          <p:cNvPr id="19" name="Rectangle 18">
            <a:extLst>
              <a:ext uri="{FF2B5EF4-FFF2-40B4-BE49-F238E27FC236}">
                <a16:creationId xmlns:a16="http://schemas.microsoft.com/office/drawing/2014/main" id="{D7D6B8E5-3C7E-4639-9631-EA040CFAF4D5}"/>
              </a:ext>
            </a:extLst>
          </p:cNvPr>
          <p:cNvSpPr/>
          <p:nvPr/>
        </p:nvSpPr>
        <p:spPr>
          <a:xfrm>
            <a:off x="269474" y="1046123"/>
            <a:ext cx="11551737" cy="24232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Going to be using PostgreSQL and Valentina (GUI) as both are open-source and very popular and you see them in production environment.</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dirty="0">
              <a:solidFill>
                <a:prstClr val="black"/>
              </a:solidFill>
              <a:latin typeface="Calibri" panose="020F0502020204030204"/>
            </a:endParaRPr>
          </a:p>
          <a:p>
            <a:pPr>
              <a:lnSpc>
                <a:spcPct val="120000"/>
              </a:lnSpc>
              <a:defRPr/>
            </a:pPr>
            <a:r>
              <a:rPr lang="en-GB" sz="1400" dirty="0">
                <a:solidFill>
                  <a:prstClr val="black"/>
                </a:solidFill>
                <a:latin typeface="Calibri" panose="020F0502020204030204"/>
              </a:rPr>
              <a:t>The querying is done with SQL in Valentina and communicates with PostgreSQL. </a:t>
            </a:r>
          </a:p>
          <a:p>
            <a:pPr>
              <a:lnSpc>
                <a:spcPct val="120000"/>
              </a:lnSpc>
              <a:defRPr/>
            </a:pPr>
            <a:endParaRPr lang="en-GB" sz="1400" dirty="0">
              <a:solidFill>
                <a:prstClr val="black"/>
              </a:solidFill>
              <a:latin typeface="Calibri" panose="020F0502020204030204"/>
            </a:endParaRPr>
          </a:p>
          <a:p>
            <a:pPr>
              <a:lnSpc>
                <a:spcPct val="120000"/>
              </a:lnSpc>
              <a:defRPr/>
            </a:pPr>
            <a:r>
              <a:rPr lang="en-GB" sz="1400" dirty="0">
                <a:solidFill>
                  <a:prstClr val="black"/>
                </a:solidFill>
                <a:latin typeface="Calibri" panose="020F0502020204030204"/>
              </a:rPr>
              <a:t>Note that we will have a URL associated with postgres on our machines because it runs as a server. In this case we’ll use localhost. We’re going to setup postgres with the details down at the bottom right. </a:t>
            </a: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 </a:t>
            </a:r>
          </a:p>
        </p:txBody>
      </p:sp>
      <p:pic>
        <p:nvPicPr>
          <p:cNvPr id="14" name="Picture 13">
            <a:extLst>
              <a:ext uri="{FF2B5EF4-FFF2-40B4-BE49-F238E27FC236}">
                <a16:creationId xmlns:a16="http://schemas.microsoft.com/office/drawing/2014/main" id="{D0B66A04-C907-4D7C-8917-1BB4FFCB4A3E}"/>
              </a:ext>
            </a:extLst>
          </p:cNvPr>
          <p:cNvPicPr>
            <a:picLocks noChangeAspect="1"/>
          </p:cNvPicPr>
          <p:nvPr/>
        </p:nvPicPr>
        <p:blipFill>
          <a:blip r:embed="rId4"/>
          <a:stretch>
            <a:fillRect/>
          </a:stretch>
        </p:blipFill>
        <p:spPr>
          <a:xfrm>
            <a:off x="6045342" y="3069581"/>
            <a:ext cx="5196840" cy="3360260"/>
          </a:xfrm>
          <a:prstGeom prst="rect">
            <a:avLst/>
          </a:prstGeom>
        </p:spPr>
      </p:pic>
    </p:spTree>
    <p:extLst>
      <p:ext uri="{BB962C8B-B14F-4D97-AF65-F5344CB8AC3E}">
        <p14:creationId xmlns:p14="http://schemas.microsoft.com/office/powerpoint/2010/main" val="37749643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246888" y="2479578"/>
            <a:ext cx="11576304"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i="0" u="none" strike="noStrike" kern="1200" cap="none" spc="0" normalizeH="0" baseline="0" noProof="0" dirty="0">
                <a:ln>
                  <a:noFill/>
                </a:ln>
                <a:solidFill>
                  <a:prstClr val="black"/>
                </a:solidFill>
                <a:effectLst/>
                <a:uLnTx/>
                <a:uFillTx/>
                <a:latin typeface="Calibri" panose="020F0502020204030204"/>
                <a:ea typeface="+mn-ea"/>
                <a:cs typeface="+mn-cs"/>
              </a:rPr>
              <a:t>Section 5</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rPr>
              <a:t>SQL Deep Dive</a:t>
            </a:r>
          </a:p>
        </p:txBody>
      </p:sp>
    </p:spTree>
    <p:extLst>
      <p:ext uri="{BB962C8B-B14F-4D97-AF65-F5344CB8AC3E}">
        <p14:creationId xmlns:p14="http://schemas.microsoft.com/office/powerpoint/2010/main" val="3456612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History &amp; Story of Data</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2.6, 2.7, 2.8 </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11/01/22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19" name="Rectangle 18">
            <a:extLst>
              <a:ext uri="{FF2B5EF4-FFF2-40B4-BE49-F238E27FC236}">
                <a16:creationId xmlns:a16="http://schemas.microsoft.com/office/drawing/2014/main" id="{ED545263-4F3E-40B3-B602-E17FBC18342A}"/>
              </a:ext>
            </a:extLst>
          </p:cNvPr>
          <p:cNvSpPr/>
          <p:nvPr/>
        </p:nvSpPr>
        <p:spPr>
          <a:xfrm>
            <a:off x="269475" y="1074404"/>
            <a:ext cx="11783981" cy="56027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A database is a logically modeled cluster of information [data] that is typically stored on a computer or other type of hardware that is easily accessible in various ways.</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black"/>
                </a:solidFill>
                <a:effectLst/>
                <a:uLnTx/>
                <a:uFillTx/>
                <a:latin typeface="Calibri" panose="020F0502020204030204"/>
                <a:ea typeface="+mn-ea"/>
                <a:cs typeface="+mn-cs"/>
              </a:rPr>
              <a:t>A database management system is a computer program or other piece of software that allows one to access, interact with, and manipulate a database.</a:t>
            </a:r>
            <a:endPar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600" b="1" dirty="0">
                <a:solidFill>
                  <a:prstClr val="black"/>
                </a:solidFill>
                <a:latin typeface="Calibri" panose="020F0502020204030204"/>
              </a:rPr>
              <a:t>Terms</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600" b="1"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600" b="0" i="0" u="sng" strike="noStrike" kern="1200" cap="none" spc="0" normalizeH="0" baseline="0" noProof="0" dirty="0">
                <a:ln>
                  <a:noFill/>
                </a:ln>
                <a:solidFill>
                  <a:prstClr val="black"/>
                </a:solidFill>
                <a:effectLst/>
                <a:uLnTx/>
                <a:uFillTx/>
                <a:latin typeface="Calibri" panose="020F0502020204030204"/>
                <a:ea typeface="+mn-ea"/>
                <a:cs typeface="+mn-cs"/>
              </a:rPr>
              <a:t>DBMS</a:t>
            </a: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 </a:t>
            </a:r>
            <a:r>
              <a:rPr lang="en-GB" sz="1600" dirty="0">
                <a:solidFill>
                  <a:prstClr val="black"/>
                </a:solidFill>
                <a:latin typeface="Calibri" panose="020F0502020204030204"/>
              </a:rPr>
              <a:t>database management system – it’s a computer program or piece of software used to manage a database, it receives instruction from a user and performs an action on a database.</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6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600" b="0" i="0" u="sng" strike="noStrike" kern="1200" cap="none" spc="0" normalizeH="0" baseline="0" noProof="0" dirty="0">
                <a:ln>
                  <a:noFill/>
                </a:ln>
                <a:solidFill>
                  <a:prstClr val="black"/>
                </a:solidFill>
                <a:effectLst/>
                <a:uLnTx/>
                <a:uFillTx/>
                <a:latin typeface="Calibri" panose="020F0502020204030204"/>
                <a:ea typeface="+mn-ea"/>
                <a:cs typeface="+mn-cs"/>
              </a:rPr>
              <a:t>RDBMS</a:t>
            </a: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 relational database management system – it’s a DBMS but on a relational database, which is the most common and popular type of database. </a:t>
            </a:r>
            <a:r>
              <a:rPr lang="en-US" sz="1600" dirty="0">
                <a:solidFill>
                  <a:prstClr val="black"/>
                </a:solidFill>
                <a:latin typeface="Calibri" panose="020F0502020204030204"/>
              </a:rPr>
              <a:t>RDBMS's include the Amazon RDS, Oracle, and MySQL, PostgreSQL which all utilize Structured Query Language (SQL) to manipulate the different databases they interact with.</a:t>
            </a:r>
            <a:endParaRPr lang="en-GB" sz="16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600" u="sng" dirty="0">
                <a:solidFill>
                  <a:prstClr val="black"/>
                </a:solidFill>
                <a:latin typeface="Calibri" panose="020F0502020204030204"/>
              </a:rPr>
              <a:t>SQL</a:t>
            </a:r>
            <a:r>
              <a:rPr lang="en-GB" sz="1600" dirty="0">
                <a:solidFill>
                  <a:prstClr val="black"/>
                </a:solidFill>
                <a:latin typeface="Calibri" panose="020F0502020204030204"/>
              </a:rPr>
              <a:t>: structured query language, it’s a way for us to interact with a database management system. The beauty is it works and can interact with a lot of databases. </a:t>
            </a:r>
            <a:endPar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7" name="TextBox 16">
            <a:extLst>
              <a:ext uri="{FF2B5EF4-FFF2-40B4-BE49-F238E27FC236}">
                <a16:creationId xmlns:a16="http://schemas.microsoft.com/office/drawing/2014/main" id="{3F1D5853-FAF7-4994-BA21-41A6B7C1B6F9}"/>
              </a:ext>
            </a:extLst>
          </p:cNvPr>
          <p:cNvSpPr txBox="1"/>
          <p:nvPr/>
        </p:nvSpPr>
        <p:spPr>
          <a:xfrm>
            <a:off x="269475" y="6427113"/>
            <a:ext cx="6094476" cy="461665"/>
          </a:xfrm>
          <a:prstGeom prst="rect">
            <a:avLst/>
          </a:prstGeom>
          <a:noFill/>
        </p:spPr>
        <p:txBody>
          <a:bodyPr wrap="square">
            <a:spAutoFit/>
          </a:bodyPr>
          <a:lstStyle/>
          <a:p>
            <a:r>
              <a:rPr lang="en-GB" sz="1200" i="1" dirty="0">
                <a:hlinkClick r:id="rId3"/>
              </a:rPr>
              <a:t>https://www.exactdata.net/data-blog/databases-vs-database-management-systems</a:t>
            </a:r>
            <a:endParaRPr lang="en-GB" sz="1200" i="1" dirty="0"/>
          </a:p>
          <a:p>
            <a:endParaRPr lang="en-GB" sz="1200" i="1" dirty="0"/>
          </a:p>
        </p:txBody>
      </p:sp>
    </p:spTree>
    <p:extLst>
      <p:ext uri="{BB962C8B-B14F-4D97-AF65-F5344CB8AC3E}">
        <p14:creationId xmlns:p14="http://schemas.microsoft.com/office/powerpoint/2010/main" val="42733931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SQL Deep Dive</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5.53</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15/01/22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pic>
        <p:nvPicPr>
          <p:cNvPr id="7" name="Picture 6">
            <a:extLst>
              <a:ext uri="{FF2B5EF4-FFF2-40B4-BE49-F238E27FC236}">
                <a16:creationId xmlns:a16="http://schemas.microsoft.com/office/drawing/2014/main" id="{90BC5A55-32C1-42B9-8E47-E8ABDF080B26}"/>
              </a:ext>
            </a:extLst>
          </p:cNvPr>
          <p:cNvPicPr>
            <a:picLocks noChangeAspect="1"/>
          </p:cNvPicPr>
          <p:nvPr/>
        </p:nvPicPr>
        <p:blipFill>
          <a:blip r:embed="rId3"/>
          <a:stretch>
            <a:fillRect/>
          </a:stretch>
        </p:blipFill>
        <p:spPr>
          <a:xfrm>
            <a:off x="2199957" y="1372152"/>
            <a:ext cx="7792085" cy="5305030"/>
          </a:xfrm>
          <a:prstGeom prst="rect">
            <a:avLst/>
          </a:prstGeom>
        </p:spPr>
      </p:pic>
      <p:sp>
        <p:nvSpPr>
          <p:cNvPr id="12" name="Speech Bubble: Rectangle 11">
            <a:extLst>
              <a:ext uri="{FF2B5EF4-FFF2-40B4-BE49-F238E27FC236}">
                <a16:creationId xmlns:a16="http://schemas.microsoft.com/office/drawing/2014/main" id="{D7CBCA62-95C4-4C16-A168-65BA89E258CD}"/>
              </a:ext>
            </a:extLst>
          </p:cNvPr>
          <p:cNvSpPr/>
          <p:nvPr/>
        </p:nvSpPr>
        <p:spPr>
          <a:xfrm>
            <a:off x="10268364" y="1134132"/>
            <a:ext cx="1720737" cy="862109"/>
          </a:xfrm>
          <a:prstGeom prst="wedgeRectCallout">
            <a:avLst>
              <a:gd name="adj1" fmla="val -24604"/>
              <a:gd name="adj2" fmla="val 15215"/>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lumMod val="85000"/>
                    <a:lumOff val="15000"/>
                  </a:schemeClr>
                </a:solidFill>
              </a:rPr>
              <a:t>Data Control Language</a:t>
            </a:r>
          </a:p>
          <a:p>
            <a:pPr algn="ctr"/>
            <a:r>
              <a:rPr lang="en-GB" sz="1050" i="1" dirty="0">
                <a:solidFill>
                  <a:schemeClr val="tx1">
                    <a:lumMod val="85000"/>
                    <a:lumOff val="15000"/>
                  </a:schemeClr>
                </a:solidFill>
              </a:rPr>
              <a:t>(granting and revoking access for different users)</a:t>
            </a:r>
          </a:p>
        </p:txBody>
      </p:sp>
      <p:sp>
        <p:nvSpPr>
          <p:cNvPr id="21" name="Speech Bubble: Rectangle 20">
            <a:extLst>
              <a:ext uri="{FF2B5EF4-FFF2-40B4-BE49-F238E27FC236}">
                <a16:creationId xmlns:a16="http://schemas.microsoft.com/office/drawing/2014/main" id="{62021124-CBB4-4C06-86E0-69260505ACA0}"/>
              </a:ext>
            </a:extLst>
          </p:cNvPr>
          <p:cNvSpPr/>
          <p:nvPr/>
        </p:nvSpPr>
        <p:spPr>
          <a:xfrm>
            <a:off x="398554" y="2092960"/>
            <a:ext cx="1460726" cy="1320797"/>
          </a:xfrm>
          <a:prstGeom prst="wedgeRectCallout">
            <a:avLst>
              <a:gd name="adj1" fmla="val 76421"/>
              <a:gd name="adj2" fmla="val 29869"/>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lumMod val="85000"/>
                    <a:lumOff val="15000"/>
                  </a:schemeClr>
                </a:solidFill>
              </a:rPr>
              <a:t>Data Definition Language</a:t>
            </a:r>
          </a:p>
          <a:p>
            <a:pPr algn="ctr"/>
            <a:r>
              <a:rPr lang="en-GB" sz="1050" i="1" dirty="0">
                <a:solidFill>
                  <a:schemeClr val="tx1">
                    <a:lumMod val="85000"/>
                    <a:lumOff val="15000"/>
                  </a:schemeClr>
                </a:solidFill>
              </a:rPr>
              <a:t>(used for setting up the database, concerned with the removal and addition of data)</a:t>
            </a:r>
          </a:p>
        </p:txBody>
      </p:sp>
      <p:sp>
        <p:nvSpPr>
          <p:cNvPr id="22" name="Speech Bubble: Rectangle 21">
            <a:extLst>
              <a:ext uri="{FF2B5EF4-FFF2-40B4-BE49-F238E27FC236}">
                <a16:creationId xmlns:a16="http://schemas.microsoft.com/office/drawing/2014/main" id="{EA60FAB6-762B-40CF-A00F-5C038588AA6D}"/>
              </a:ext>
            </a:extLst>
          </p:cNvPr>
          <p:cNvSpPr/>
          <p:nvPr/>
        </p:nvSpPr>
        <p:spPr>
          <a:xfrm>
            <a:off x="4687784" y="4339627"/>
            <a:ext cx="1855255" cy="994371"/>
          </a:xfrm>
          <a:prstGeom prst="wedgeRectCallout">
            <a:avLst>
              <a:gd name="adj1" fmla="val -25986"/>
              <a:gd name="adj2" fmla="val -134633"/>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lumMod val="85000"/>
                    <a:lumOff val="15000"/>
                  </a:schemeClr>
                </a:solidFill>
              </a:rPr>
              <a:t>Data Query Language</a:t>
            </a:r>
          </a:p>
          <a:p>
            <a:pPr algn="ctr"/>
            <a:r>
              <a:rPr lang="en-GB" sz="1050" i="1" dirty="0">
                <a:solidFill>
                  <a:schemeClr val="tx1">
                    <a:lumMod val="85000"/>
                    <a:lumOff val="15000"/>
                  </a:schemeClr>
                </a:solidFill>
              </a:rPr>
              <a:t>(focus on this heavily, once we have the database, the main thing we’re going to do is find and retrieve this data.)</a:t>
            </a:r>
          </a:p>
        </p:txBody>
      </p:sp>
      <p:sp>
        <p:nvSpPr>
          <p:cNvPr id="23" name="Speech Bubble: Rectangle 22">
            <a:extLst>
              <a:ext uri="{FF2B5EF4-FFF2-40B4-BE49-F238E27FC236}">
                <a16:creationId xmlns:a16="http://schemas.microsoft.com/office/drawing/2014/main" id="{A874D295-6DB7-4A80-B886-10872A95C600}"/>
              </a:ext>
            </a:extLst>
          </p:cNvPr>
          <p:cNvSpPr/>
          <p:nvPr/>
        </p:nvSpPr>
        <p:spPr>
          <a:xfrm>
            <a:off x="9788396" y="2682237"/>
            <a:ext cx="1648369" cy="1102762"/>
          </a:xfrm>
          <a:prstGeom prst="wedgeRectCallout">
            <a:avLst>
              <a:gd name="adj1" fmla="val -118351"/>
              <a:gd name="adj2" fmla="val -11591"/>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lumMod val="85000"/>
                    <a:lumOff val="15000"/>
                  </a:schemeClr>
                </a:solidFill>
              </a:rPr>
              <a:t>Data Modification Language</a:t>
            </a:r>
          </a:p>
          <a:p>
            <a:pPr algn="ctr"/>
            <a:r>
              <a:rPr lang="en-GB" sz="1050" i="1" dirty="0">
                <a:solidFill>
                  <a:schemeClr val="tx1">
                    <a:lumMod val="85000"/>
                    <a:lumOff val="15000"/>
                  </a:schemeClr>
                </a:solidFill>
              </a:rPr>
              <a:t>(used to manipulate data already there in the database)</a:t>
            </a:r>
          </a:p>
        </p:txBody>
      </p:sp>
    </p:spTree>
    <p:extLst>
      <p:ext uri="{BB962C8B-B14F-4D97-AF65-F5344CB8AC3E}">
        <p14:creationId xmlns:p14="http://schemas.microsoft.com/office/powerpoint/2010/main" val="22349751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SQL Deep Dive</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5.53</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15/01/22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pic>
        <p:nvPicPr>
          <p:cNvPr id="4" name="Picture 3">
            <a:extLst>
              <a:ext uri="{FF2B5EF4-FFF2-40B4-BE49-F238E27FC236}">
                <a16:creationId xmlns:a16="http://schemas.microsoft.com/office/drawing/2014/main" id="{C756A5C1-AE7E-42E2-914B-93C1B3A028F6}"/>
              </a:ext>
            </a:extLst>
          </p:cNvPr>
          <p:cNvPicPr>
            <a:picLocks noChangeAspect="1"/>
          </p:cNvPicPr>
          <p:nvPr/>
        </p:nvPicPr>
        <p:blipFill>
          <a:blip r:embed="rId3"/>
          <a:stretch>
            <a:fillRect/>
          </a:stretch>
        </p:blipFill>
        <p:spPr>
          <a:xfrm>
            <a:off x="1270000" y="1557768"/>
            <a:ext cx="10281920" cy="4596327"/>
          </a:xfrm>
          <a:prstGeom prst="rect">
            <a:avLst/>
          </a:prstGeom>
        </p:spPr>
      </p:pic>
      <p:sp>
        <p:nvSpPr>
          <p:cNvPr id="19" name="Speech Bubble: Rectangle 18">
            <a:extLst>
              <a:ext uri="{FF2B5EF4-FFF2-40B4-BE49-F238E27FC236}">
                <a16:creationId xmlns:a16="http://schemas.microsoft.com/office/drawing/2014/main" id="{EDFF93D7-80EA-4B9B-986A-1BAC0EF01BC4}"/>
              </a:ext>
            </a:extLst>
          </p:cNvPr>
          <p:cNvSpPr/>
          <p:nvPr/>
        </p:nvSpPr>
        <p:spPr>
          <a:xfrm>
            <a:off x="2655918" y="1104883"/>
            <a:ext cx="1389606" cy="599440"/>
          </a:xfrm>
          <a:prstGeom prst="wedgeRectCallout">
            <a:avLst>
              <a:gd name="adj1" fmla="val 25972"/>
              <a:gd name="adj2" fmla="val 116310"/>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lumMod val="85000"/>
                    <a:lumOff val="15000"/>
                  </a:schemeClr>
                </a:solidFill>
              </a:rPr>
              <a:t>SELECT command</a:t>
            </a:r>
            <a:endParaRPr lang="en-GB" sz="1050" i="1" dirty="0">
              <a:solidFill>
                <a:schemeClr val="tx1">
                  <a:lumMod val="85000"/>
                  <a:lumOff val="15000"/>
                </a:schemeClr>
              </a:solidFill>
            </a:endParaRPr>
          </a:p>
        </p:txBody>
      </p:sp>
    </p:spTree>
    <p:extLst>
      <p:ext uri="{BB962C8B-B14F-4D97-AF65-F5344CB8AC3E}">
        <p14:creationId xmlns:p14="http://schemas.microsoft.com/office/powerpoint/2010/main" val="22245289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58596E6-EB35-436D-9409-07CEA1FDE577}"/>
              </a:ext>
            </a:extLst>
          </p:cNvPr>
          <p:cNvPicPr>
            <a:picLocks noChangeAspect="1"/>
          </p:cNvPicPr>
          <p:nvPr/>
        </p:nvPicPr>
        <p:blipFill>
          <a:blip r:embed="rId2"/>
          <a:stretch>
            <a:fillRect/>
          </a:stretch>
        </p:blipFill>
        <p:spPr>
          <a:xfrm>
            <a:off x="466898" y="1328736"/>
            <a:ext cx="9506901" cy="5181261"/>
          </a:xfrm>
          <a:prstGeom prst="rect">
            <a:avLst/>
          </a:prstGeom>
        </p:spPr>
      </p:pic>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SQL Deep Dive</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5.57</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15/01/22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19" name="Speech Bubble: Rectangle 18">
            <a:extLst>
              <a:ext uri="{FF2B5EF4-FFF2-40B4-BE49-F238E27FC236}">
                <a16:creationId xmlns:a16="http://schemas.microsoft.com/office/drawing/2014/main" id="{EDFF93D7-80EA-4B9B-986A-1BAC0EF01BC4}"/>
              </a:ext>
            </a:extLst>
          </p:cNvPr>
          <p:cNvSpPr/>
          <p:nvPr/>
        </p:nvSpPr>
        <p:spPr>
          <a:xfrm>
            <a:off x="826233" y="2946826"/>
            <a:ext cx="2088802" cy="916958"/>
          </a:xfrm>
          <a:prstGeom prst="wedgeRectCallout">
            <a:avLst>
              <a:gd name="adj1" fmla="val 73640"/>
              <a:gd name="adj2" fmla="val 3293"/>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lumMod val="85000"/>
                    <a:lumOff val="15000"/>
                  </a:schemeClr>
                </a:solidFill>
              </a:rPr>
              <a:t>Aggregated the data and produces a single value e.g. a sum of a column, average of a column etc.</a:t>
            </a:r>
            <a:endParaRPr lang="en-GB" sz="1050" dirty="0">
              <a:solidFill>
                <a:schemeClr val="tx1">
                  <a:lumMod val="85000"/>
                  <a:lumOff val="15000"/>
                </a:schemeClr>
              </a:solidFill>
            </a:endParaRPr>
          </a:p>
        </p:txBody>
      </p:sp>
      <p:sp>
        <p:nvSpPr>
          <p:cNvPr id="17" name="Speech Bubble: Rectangle 16">
            <a:extLst>
              <a:ext uri="{FF2B5EF4-FFF2-40B4-BE49-F238E27FC236}">
                <a16:creationId xmlns:a16="http://schemas.microsoft.com/office/drawing/2014/main" id="{BFAE13AB-574F-4C48-B328-70B41E9D7C5D}"/>
              </a:ext>
            </a:extLst>
          </p:cNvPr>
          <p:cNvSpPr/>
          <p:nvPr/>
        </p:nvSpPr>
        <p:spPr>
          <a:xfrm>
            <a:off x="684745" y="4791457"/>
            <a:ext cx="2515655" cy="1380834"/>
          </a:xfrm>
          <a:prstGeom prst="wedgeRectCallout">
            <a:avLst>
              <a:gd name="adj1" fmla="val 84216"/>
              <a:gd name="adj2" fmla="val -28043"/>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b="1" dirty="0">
                <a:solidFill>
                  <a:schemeClr val="tx1">
                    <a:lumMod val="85000"/>
                    <a:lumOff val="15000"/>
                  </a:schemeClr>
                </a:solidFill>
              </a:rPr>
              <a:t>Run against each individual row, for example concat. </a:t>
            </a:r>
          </a:p>
          <a:p>
            <a:pPr algn="ctr"/>
            <a:endParaRPr lang="en-GB" sz="1400" b="1" dirty="0">
              <a:solidFill>
                <a:schemeClr val="tx1">
                  <a:lumMod val="85000"/>
                  <a:lumOff val="15000"/>
                </a:schemeClr>
              </a:solidFill>
            </a:endParaRPr>
          </a:p>
          <a:p>
            <a:pPr algn="ctr"/>
            <a:r>
              <a:rPr lang="en-GB" sz="1400" b="1" dirty="0">
                <a:solidFill>
                  <a:schemeClr val="tx1">
                    <a:lumMod val="85000"/>
                    <a:lumOff val="15000"/>
                  </a:schemeClr>
                </a:solidFill>
              </a:rPr>
              <a:t>If we run a scalar average we’ll get an average of specified columns for each row.</a:t>
            </a:r>
          </a:p>
        </p:txBody>
      </p:sp>
      <p:pic>
        <p:nvPicPr>
          <p:cNvPr id="13" name="Picture 12">
            <a:extLst>
              <a:ext uri="{FF2B5EF4-FFF2-40B4-BE49-F238E27FC236}">
                <a16:creationId xmlns:a16="http://schemas.microsoft.com/office/drawing/2014/main" id="{0E04365B-940C-4F58-B672-BB0AB1C1E3A3}"/>
              </a:ext>
            </a:extLst>
          </p:cNvPr>
          <p:cNvPicPr>
            <a:picLocks noChangeAspect="1"/>
          </p:cNvPicPr>
          <p:nvPr/>
        </p:nvPicPr>
        <p:blipFill>
          <a:blip r:embed="rId4"/>
          <a:stretch>
            <a:fillRect/>
          </a:stretch>
        </p:blipFill>
        <p:spPr>
          <a:xfrm>
            <a:off x="7652402" y="2946826"/>
            <a:ext cx="4107667" cy="1080547"/>
          </a:xfrm>
          <a:prstGeom prst="rect">
            <a:avLst/>
          </a:prstGeom>
        </p:spPr>
      </p:pic>
      <p:pic>
        <p:nvPicPr>
          <p:cNvPr id="21" name="Picture 20">
            <a:extLst>
              <a:ext uri="{FF2B5EF4-FFF2-40B4-BE49-F238E27FC236}">
                <a16:creationId xmlns:a16="http://schemas.microsoft.com/office/drawing/2014/main" id="{EA685A50-B1D7-4669-AA42-6434729021DC}"/>
              </a:ext>
            </a:extLst>
          </p:cNvPr>
          <p:cNvPicPr>
            <a:picLocks noChangeAspect="1"/>
          </p:cNvPicPr>
          <p:nvPr/>
        </p:nvPicPr>
        <p:blipFill>
          <a:blip r:embed="rId5"/>
          <a:stretch>
            <a:fillRect/>
          </a:stretch>
        </p:blipFill>
        <p:spPr>
          <a:xfrm>
            <a:off x="7749515" y="4610498"/>
            <a:ext cx="4107667" cy="1110852"/>
          </a:xfrm>
          <a:prstGeom prst="rect">
            <a:avLst/>
          </a:prstGeom>
        </p:spPr>
      </p:pic>
    </p:spTree>
    <p:extLst>
      <p:ext uri="{BB962C8B-B14F-4D97-AF65-F5344CB8AC3E}">
        <p14:creationId xmlns:p14="http://schemas.microsoft.com/office/powerpoint/2010/main" val="31385852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SQL Deep Dive</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5.58</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15/01/22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pic>
        <p:nvPicPr>
          <p:cNvPr id="4" name="Picture 3">
            <a:extLst>
              <a:ext uri="{FF2B5EF4-FFF2-40B4-BE49-F238E27FC236}">
                <a16:creationId xmlns:a16="http://schemas.microsoft.com/office/drawing/2014/main" id="{15C90F03-C34C-417F-BFDE-A9462465F524}"/>
              </a:ext>
            </a:extLst>
          </p:cNvPr>
          <p:cNvPicPr>
            <a:picLocks noChangeAspect="1"/>
          </p:cNvPicPr>
          <p:nvPr/>
        </p:nvPicPr>
        <p:blipFill>
          <a:blip r:embed="rId3"/>
          <a:stretch>
            <a:fillRect/>
          </a:stretch>
        </p:blipFill>
        <p:spPr>
          <a:xfrm>
            <a:off x="914402" y="2017408"/>
            <a:ext cx="7571105" cy="2242489"/>
          </a:xfrm>
          <a:prstGeom prst="rect">
            <a:avLst/>
          </a:prstGeom>
        </p:spPr>
      </p:pic>
      <p:pic>
        <p:nvPicPr>
          <p:cNvPr id="14" name="Picture 13">
            <a:extLst>
              <a:ext uri="{FF2B5EF4-FFF2-40B4-BE49-F238E27FC236}">
                <a16:creationId xmlns:a16="http://schemas.microsoft.com/office/drawing/2014/main" id="{E23D52F0-46B8-460E-84C4-6D2511271111}"/>
              </a:ext>
            </a:extLst>
          </p:cNvPr>
          <p:cNvPicPr>
            <a:picLocks noChangeAspect="1"/>
          </p:cNvPicPr>
          <p:nvPr/>
        </p:nvPicPr>
        <p:blipFill>
          <a:blip r:embed="rId4"/>
          <a:stretch>
            <a:fillRect/>
          </a:stretch>
        </p:blipFill>
        <p:spPr>
          <a:xfrm>
            <a:off x="509587" y="1379889"/>
            <a:ext cx="2264093" cy="557724"/>
          </a:xfrm>
          <a:prstGeom prst="rect">
            <a:avLst/>
          </a:prstGeom>
        </p:spPr>
      </p:pic>
    </p:spTree>
    <p:extLst>
      <p:ext uri="{BB962C8B-B14F-4D97-AF65-F5344CB8AC3E}">
        <p14:creationId xmlns:p14="http://schemas.microsoft.com/office/powerpoint/2010/main" val="287995329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246888" y="2479578"/>
            <a:ext cx="11576304"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i="0" u="none" strike="noStrike" kern="1200" cap="none" spc="0" normalizeH="0" baseline="0" noProof="0" dirty="0">
                <a:ln>
                  <a:noFill/>
                </a:ln>
                <a:solidFill>
                  <a:prstClr val="black"/>
                </a:solidFill>
                <a:effectLst/>
                <a:uLnTx/>
                <a:uFillTx/>
                <a:latin typeface="Calibri" panose="020F0502020204030204"/>
                <a:ea typeface="+mn-ea"/>
                <a:cs typeface="+mn-cs"/>
              </a:rPr>
              <a:t>Section 6</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rPr>
              <a:t>Advanced SQL</a:t>
            </a:r>
          </a:p>
        </p:txBody>
      </p:sp>
    </p:spTree>
    <p:extLst>
      <p:ext uri="{BB962C8B-B14F-4D97-AF65-F5344CB8AC3E}">
        <p14:creationId xmlns:p14="http://schemas.microsoft.com/office/powerpoint/2010/main" val="29851496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246888" y="2479578"/>
            <a:ext cx="11576304"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i="0" u="none" strike="noStrike" kern="1200" cap="none" spc="0" normalizeH="0" baseline="0" noProof="0" dirty="0">
                <a:ln>
                  <a:noFill/>
                </a:ln>
                <a:solidFill>
                  <a:prstClr val="black"/>
                </a:solidFill>
                <a:effectLst/>
                <a:uLnTx/>
                <a:uFillTx/>
                <a:latin typeface="Calibri" panose="020F0502020204030204"/>
                <a:ea typeface="+mn-ea"/>
                <a:cs typeface="+mn-cs"/>
              </a:rPr>
              <a:t>Section 7</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rPr>
              <a:t>Database Management</a:t>
            </a:r>
          </a:p>
        </p:txBody>
      </p:sp>
    </p:spTree>
    <p:extLst>
      <p:ext uri="{BB962C8B-B14F-4D97-AF65-F5344CB8AC3E}">
        <p14:creationId xmlns:p14="http://schemas.microsoft.com/office/powerpoint/2010/main" val="19548994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246888" y="2479578"/>
            <a:ext cx="11576304"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i="0" u="none" strike="noStrike" kern="1200" cap="none" spc="0" normalizeH="0" baseline="0" noProof="0" dirty="0">
                <a:ln>
                  <a:noFill/>
                </a:ln>
                <a:solidFill>
                  <a:prstClr val="black"/>
                </a:solidFill>
                <a:effectLst/>
                <a:uLnTx/>
                <a:uFillTx/>
                <a:latin typeface="Calibri" panose="020F0502020204030204"/>
                <a:ea typeface="+mn-ea"/>
                <a:cs typeface="+mn-cs"/>
              </a:rPr>
              <a:t>Section </a:t>
            </a:r>
            <a:r>
              <a:rPr lang="en-GB" sz="3200" dirty="0">
                <a:solidFill>
                  <a:prstClr val="black"/>
                </a:solidFill>
                <a:latin typeface="Calibri" panose="020F0502020204030204"/>
              </a:rPr>
              <a:t>8</a:t>
            </a:r>
            <a:endParaRPr kumimoji="0" lang="en-GB" sz="320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rPr>
              <a:t>Solving the Mystery</a:t>
            </a:r>
          </a:p>
        </p:txBody>
      </p:sp>
    </p:spTree>
    <p:extLst>
      <p:ext uri="{BB962C8B-B14F-4D97-AF65-F5344CB8AC3E}">
        <p14:creationId xmlns:p14="http://schemas.microsoft.com/office/powerpoint/2010/main" val="12793485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246888" y="2479578"/>
            <a:ext cx="11576304"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i="0" u="none" strike="noStrike" kern="1200" cap="none" spc="0" normalizeH="0" baseline="0" noProof="0" dirty="0">
                <a:ln>
                  <a:noFill/>
                </a:ln>
                <a:solidFill>
                  <a:prstClr val="black"/>
                </a:solidFill>
                <a:effectLst/>
                <a:uLnTx/>
                <a:uFillTx/>
                <a:latin typeface="Calibri" panose="020F0502020204030204"/>
                <a:ea typeface="+mn-ea"/>
                <a:cs typeface="+mn-cs"/>
              </a:rPr>
              <a:t>Section </a:t>
            </a:r>
            <a:r>
              <a:rPr lang="en-GB" sz="3200" dirty="0">
                <a:solidFill>
                  <a:prstClr val="black"/>
                </a:solidFill>
                <a:latin typeface="Calibri" panose="020F0502020204030204"/>
              </a:rPr>
              <a:t>9</a:t>
            </a:r>
            <a:endParaRPr kumimoji="0" lang="en-GB" sz="320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rPr>
              <a:t>Database Design</a:t>
            </a:r>
          </a:p>
        </p:txBody>
      </p:sp>
    </p:spTree>
    <p:extLst>
      <p:ext uri="{BB962C8B-B14F-4D97-AF65-F5344CB8AC3E}">
        <p14:creationId xmlns:p14="http://schemas.microsoft.com/office/powerpoint/2010/main" val="14878260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246888" y="2479578"/>
            <a:ext cx="11576304"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i="0" u="none" strike="noStrike" kern="1200" cap="none" spc="0" normalizeH="0" baseline="0" noProof="0" dirty="0">
                <a:ln>
                  <a:noFill/>
                </a:ln>
                <a:solidFill>
                  <a:prstClr val="black"/>
                </a:solidFill>
                <a:effectLst/>
                <a:uLnTx/>
                <a:uFillTx/>
                <a:latin typeface="Calibri" panose="020F0502020204030204"/>
                <a:ea typeface="+mn-ea"/>
                <a:cs typeface="+mn-cs"/>
              </a:rPr>
              <a:t>Section 10</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rPr>
              <a:t>Database Landscape, Performance and Security</a:t>
            </a:r>
          </a:p>
        </p:txBody>
      </p:sp>
    </p:spTree>
    <p:extLst>
      <p:ext uri="{BB962C8B-B14F-4D97-AF65-F5344CB8AC3E}">
        <p14:creationId xmlns:p14="http://schemas.microsoft.com/office/powerpoint/2010/main" val="42819322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History &amp; Story of Data</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2.9, 2.10</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11/01/22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19" name="Rectangle 18">
            <a:extLst>
              <a:ext uri="{FF2B5EF4-FFF2-40B4-BE49-F238E27FC236}">
                <a16:creationId xmlns:a16="http://schemas.microsoft.com/office/drawing/2014/main" id="{ED545263-4F3E-40B3-B602-E17FBC18342A}"/>
              </a:ext>
            </a:extLst>
          </p:cNvPr>
          <p:cNvSpPr/>
          <p:nvPr/>
        </p:nvSpPr>
        <p:spPr>
          <a:xfrm>
            <a:off x="269475" y="1074404"/>
            <a:ext cx="11783981" cy="21442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Calibri" panose="020F0502020204030204"/>
                <a:ea typeface="+mn-ea"/>
                <a:cs typeface="+mn-cs"/>
              </a:rPr>
              <a:t>Relational Database Example</a:t>
            </a: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An example of a relational database is shown in the figure below. Here on our ‘Orders’ table we have columns which refer to information in other tables. Customer ID in the orders table is useless without the Customers table which provides information on the name, address etc of each ID.</a:t>
            </a:r>
          </a:p>
        </p:txBody>
      </p:sp>
      <p:pic>
        <p:nvPicPr>
          <p:cNvPr id="4" name="Picture 3">
            <a:extLst>
              <a:ext uri="{FF2B5EF4-FFF2-40B4-BE49-F238E27FC236}">
                <a16:creationId xmlns:a16="http://schemas.microsoft.com/office/drawing/2014/main" id="{A3C6A449-F394-4704-97A9-850CEFCC2F5D}"/>
              </a:ext>
            </a:extLst>
          </p:cNvPr>
          <p:cNvPicPr>
            <a:picLocks noChangeAspect="1"/>
          </p:cNvPicPr>
          <p:nvPr/>
        </p:nvPicPr>
        <p:blipFill>
          <a:blip r:embed="rId3"/>
          <a:stretch>
            <a:fillRect/>
          </a:stretch>
        </p:blipFill>
        <p:spPr>
          <a:xfrm>
            <a:off x="2194559" y="2310908"/>
            <a:ext cx="7522845" cy="4217146"/>
          </a:xfrm>
          <a:prstGeom prst="rect">
            <a:avLst/>
          </a:prstGeom>
        </p:spPr>
      </p:pic>
    </p:spTree>
    <p:extLst>
      <p:ext uri="{BB962C8B-B14F-4D97-AF65-F5344CB8AC3E}">
        <p14:creationId xmlns:p14="http://schemas.microsoft.com/office/powerpoint/2010/main" val="23301717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History &amp; Story of Data</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2.11</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11/01/22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19" name="Rectangle 18">
            <a:extLst>
              <a:ext uri="{FF2B5EF4-FFF2-40B4-BE49-F238E27FC236}">
                <a16:creationId xmlns:a16="http://schemas.microsoft.com/office/drawing/2014/main" id="{ED545263-4F3E-40B3-B602-E17FBC18342A}"/>
              </a:ext>
            </a:extLst>
          </p:cNvPr>
          <p:cNvSpPr/>
          <p:nvPr/>
        </p:nvSpPr>
        <p:spPr>
          <a:xfrm>
            <a:off x="269475" y="1074403"/>
            <a:ext cx="11783981" cy="482763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Calibri" panose="020F0502020204030204"/>
                <a:ea typeface="+mn-ea"/>
                <a:cs typeface="+mn-cs"/>
              </a:rPr>
              <a:t>Types of Databases (or Database Models) </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GB" sz="16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l" defTabSz="914400" rtl="0" eaLnBrk="1" fontAlgn="auto" latinLnBrk="0" hangingPunct="1">
              <a:lnSpc>
                <a:spcPct val="120000"/>
              </a:lnSpc>
              <a:spcBef>
                <a:spcPts val="0"/>
              </a:spcBef>
              <a:spcAft>
                <a:spcPts val="0"/>
              </a:spcAft>
              <a:buClrTx/>
              <a:buSzTx/>
              <a:buFontTx/>
              <a:buAutoNum type="arabicPeriod"/>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Relational (e.g. </a:t>
            </a:r>
            <a:r>
              <a:rPr kumimoji="0" lang="en-GB" sz="1600" b="0" i="0" u="none" strike="noStrike" kern="1200" cap="none" spc="0" normalizeH="0" baseline="0" noProof="0" dirty="0" err="1">
                <a:ln>
                  <a:noFill/>
                </a:ln>
                <a:solidFill>
                  <a:prstClr val="black"/>
                </a:solidFill>
                <a:effectLst/>
                <a:uLnTx/>
                <a:uFillTx/>
                <a:latin typeface="Calibri" panose="020F0502020204030204"/>
                <a:ea typeface="+mn-ea"/>
                <a:cs typeface="+mn-cs"/>
              </a:rPr>
              <a:t>mySQL</a:t>
            </a: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 we’ve just seen an example of this, they support something called asset transactions. Often </a:t>
            </a:r>
            <a:r>
              <a:rPr lang="en-GB" sz="1600" dirty="0">
                <a:solidFill>
                  <a:prstClr val="black"/>
                </a:solidFill>
                <a:latin typeface="Calibri" panose="020F0502020204030204"/>
              </a:rPr>
              <a:t>used with customers or users.</a:t>
            </a: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 </a:t>
            </a:r>
          </a:p>
          <a:p>
            <a:pPr marL="342900" marR="0" lvl="0" indent="-342900" algn="l" defTabSz="914400" rtl="0" eaLnBrk="1" fontAlgn="auto" latinLnBrk="0" hangingPunct="1">
              <a:lnSpc>
                <a:spcPct val="120000"/>
              </a:lnSpc>
              <a:spcBef>
                <a:spcPts val="0"/>
              </a:spcBef>
              <a:spcAft>
                <a:spcPts val="0"/>
              </a:spcAft>
              <a:buClrTx/>
              <a:buSzTx/>
              <a:buFontTx/>
              <a:buAutoNum type="arabicPeriod"/>
              <a:tabLst/>
              <a:defRPr/>
            </a:pPr>
            <a:endPar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l" defTabSz="914400" rtl="0" eaLnBrk="1" fontAlgn="auto" latinLnBrk="0" hangingPunct="1">
              <a:lnSpc>
                <a:spcPct val="120000"/>
              </a:lnSpc>
              <a:spcBef>
                <a:spcPts val="0"/>
              </a:spcBef>
              <a:spcAft>
                <a:spcPts val="0"/>
              </a:spcAft>
              <a:buClrTx/>
              <a:buSzTx/>
              <a:buFontTx/>
              <a:buAutoNum type="arabicPeriod"/>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Document (e.g. mongoDB) instead of lots of tables, rows and columns, instead data is stored more in a document format with each document holding lots of data inside. Highly scalable. </a:t>
            </a:r>
          </a:p>
          <a:p>
            <a:pPr marL="342900" marR="0" lvl="0" indent="-342900" algn="l" defTabSz="914400" rtl="0" eaLnBrk="1" fontAlgn="auto" latinLnBrk="0" hangingPunct="1">
              <a:lnSpc>
                <a:spcPct val="120000"/>
              </a:lnSpc>
              <a:spcBef>
                <a:spcPts val="0"/>
              </a:spcBef>
              <a:spcAft>
                <a:spcPts val="0"/>
              </a:spcAft>
              <a:buClrTx/>
              <a:buSzTx/>
              <a:buFontTx/>
              <a:buAutoNum type="arabicPeriod"/>
              <a:tabLst/>
              <a:defRPr/>
            </a:pPr>
            <a:endPar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342900" marR="0" lvl="0" indent="-342900" algn="l" defTabSz="914400" rtl="0" eaLnBrk="1" fontAlgn="auto" latinLnBrk="0" hangingPunct="1">
              <a:lnSpc>
                <a:spcPct val="120000"/>
              </a:lnSpc>
              <a:spcBef>
                <a:spcPts val="0"/>
              </a:spcBef>
              <a:spcAft>
                <a:spcPts val="0"/>
              </a:spcAft>
              <a:buClrTx/>
              <a:buSzTx/>
              <a:buFontTx/>
              <a:buAutoNum type="arabicPeriod"/>
              <a:tabLst/>
              <a:defRPr/>
            </a:pPr>
            <a:r>
              <a:rPr lang="en-GB" sz="1600" dirty="0">
                <a:solidFill>
                  <a:prstClr val="black"/>
                </a:solidFill>
                <a:latin typeface="Calibri" panose="020F0502020204030204"/>
              </a:rPr>
              <a:t>Key Value (e.g. </a:t>
            </a:r>
            <a:r>
              <a:rPr lang="en-GB" sz="1600" dirty="0" err="1">
                <a:solidFill>
                  <a:prstClr val="black"/>
                </a:solidFill>
                <a:latin typeface="Calibri" panose="020F0502020204030204"/>
              </a:rPr>
              <a:t>dynamoDB</a:t>
            </a:r>
            <a:r>
              <a:rPr lang="en-GB" sz="1600" dirty="0">
                <a:solidFill>
                  <a:prstClr val="black"/>
                </a:solidFill>
                <a:latin typeface="Calibri" panose="020F0502020204030204"/>
              </a:rPr>
              <a:t>, </a:t>
            </a:r>
            <a:r>
              <a:rPr lang="en-GB" sz="1600" dirty="0" err="1">
                <a:solidFill>
                  <a:prstClr val="black"/>
                </a:solidFill>
                <a:latin typeface="Calibri" panose="020F0502020204030204"/>
              </a:rPr>
              <a:t>redis</a:t>
            </a:r>
            <a:r>
              <a:rPr lang="en-GB" sz="1600" dirty="0">
                <a:solidFill>
                  <a:prstClr val="black"/>
                </a:solidFill>
                <a:latin typeface="Calibri" panose="020F0502020204030204"/>
              </a:rPr>
              <a:t>) simplest form of database where you provide a key and a value is returned, functions like a python dictionary</a:t>
            </a:r>
          </a:p>
          <a:p>
            <a:pPr marL="342900" marR="0" lvl="0" indent="-342900" algn="l" defTabSz="914400" rtl="0" eaLnBrk="1" fontAlgn="auto" latinLnBrk="0" hangingPunct="1">
              <a:lnSpc>
                <a:spcPct val="120000"/>
              </a:lnSpc>
              <a:spcBef>
                <a:spcPts val="0"/>
              </a:spcBef>
              <a:spcAft>
                <a:spcPts val="0"/>
              </a:spcAft>
              <a:buClrTx/>
              <a:buSzTx/>
              <a:buFontTx/>
              <a:buAutoNum type="arabicPeriod"/>
              <a:tabLst/>
              <a:defRPr/>
            </a:pPr>
            <a:endParaRPr lang="en-GB" sz="1600" dirty="0">
              <a:solidFill>
                <a:prstClr val="black"/>
              </a:solidFill>
              <a:latin typeface="Calibri" panose="020F0502020204030204"/>
            </a:endParaRPr>
          </a:p>
          <a:p>
            <a:pPr marL="342900" marR="0" lvl="0" indent="-342900" algn="l" defTabSz="914400" rtl="0" eaLnBrk="1" fontAlgn="auto" latinLnBrk="0" hangingPunct="1">
              <a:lnSpc>
                <a:spcPct val="120000"/>
              </a:lnSpc>
              <a:spcBef>
                <a:spcPts val="0"/>
              </a:spcBef>
              <a:spcAft>
                <a:spcPts val="0"/>
              </a:spcAft>
              <a:buClrTx/>
              <a:buSzTx/>
              <a:buFontTx/>
              <a:buAutoNum type="arabicPeriod"/>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Graph</a:t>
            </a:r>
            <a:r>
              <a:rPr lang="en-GB" sz="1600" dirty="0">
                <a:solidFill>
                  <a:prstClr val="black"/>
                </a:solidFill>
                <a:latin typeface="Calibri" panose="020F0502020204030204"/>
              </a:rPr>
              <a:t> (e.g. AWS Neptune) much rarer, more complex and very specific. Useful for highly relational data.</a:t>
            </a:r>
          </a:p>
          <a:p>
            <a:pPr marL="342900" marR="0" lvl="0" indent="-342900" algn="l" defTabSz="914400" rtl="0" eaLnBrk="1" fontAlgn="auto" latinLnBrk="0" hangingPunct="1">
              <a:lnSpc>
                <a:spcPct val="120000"/>
              </a:lnSpc>
              <a:spcBef>
                <a:spcPts val="0"/>
              </a:spcBef>
              <a:spcAft>
                <a:spcPts val="0"/>
              </a:spcAft>
              <a:buClrTx/>
              <a:buSzTx/>
              <a:buFontTx/>
              <a:buAutoNum type="arabicPeriod"/>
              <a:tabLst/>
              <a:defRPr/>
            </a:pPr>
            <a:endParaRPr lang="en-GB" sz="1600" dirty="0">
              <a:solidFill>
                <a:prstClr val="black"/>
              </a:solidFill>
              <a:latin typeface="Calibri" panose="020F0502020204030204"/>
            </a:endParaRPr>
          </a:p>
          <a:p>
            <a:pPr marL="342900" marR="0" lvl="0" indent="-342900" algn="l" defTabSz="914400" rtl="0" eaLnBrk="1" fontAlgn="auto" latinLnBrk="0" hangingPunct="1">
              <a:lnSpc>
                <a:spcPct val="120000"/>
              </a:lnSpc>
              <a:spcBef>
                <a:spcPts val="0"/>
              </a:spcBef>
              <a:spcAft>
                <a:spcPts val="0"/>
              </a:spcAft>
              <a:buClrTx/>
              <a:buSzTx/>
              <a:buFontTx/>
              <a:buAutoNum type="arabicPeriod"/>
              <a:tabLst/>
              <a:defRPr/>
            </a:pPr>
            <a:r>
              <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rPr>
              <a:t>Wide Columnar (e.g. Apache Cassandra) fairly new</a:t>
            </a:r>
            <a:r>
              <a:rPr lang="en-GB" sz="1600" dirty="0">
                <a:solidFill>
                  <a:prstClr val="black"/>
                </a:solidFill>
                <a:latin typeface="Calibri" panose="020F0502020204030204"/>
              </a:rPr>
              <a:t>, pioneered by google. </a:t>
            </a:r>
            <a:endParaRPr kumimoji="0" lang="en-GB" sz="16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017434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246888" y="2479578"/>
            <a:ext cx="11576304" cy="156966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i="0" u="none" strike="noStrike" kern="1200" cap="none" spc="0" normalizeH="0" baseline="0" noProof="0" dirty="0">
                <a:ln>
                  <a:noFill/>
                </a:ln>
                <a:solidFill>
                  <a:prstClr val="black"/>
                </a:solidFill>
                <a:effectLst/>
                <a:uLnTx/>
                <a:uFillTx/>
                <a:latin typeface="Calibri" panose="020F0502020204030204"/>
                <a:ea typeface="+mn-ea"/>
                <a:cs typeface="+mn-cs"/>
              </a:rPr>
              <a:t>Section 3</a:t>
            </a:r>
          </a:p>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3200" b="1"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Tree>
    <p:extLst>
      <p:ext uri="{BB962C8B-B14F-4D97-AF65-F5344CB8AC3E}">
        <p14:creationId xmlns:p14="http://schemas.microsoft.com/office/powerpoint/2010/main" val="6827662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3.16, 3.17</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11/01/22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pic>
        <p:nvPicPr>
          <p:cNvPr id="20" name="Picture 19">
            <a:extLst>
              <a:ext uri="{FF2B5EF4-FFF2-40B4-BE49-F238E27FC236}">
                <a16:creationId xmlns:a16="http://schemas.microsoft.com/office/drawing/2014/main" id="{48C8ACE1-368B-4F1E-839E-0E5F0139C7F8}"/>
              </a:ext>
            </a:extLst>
          </p:cNvPr>
          <p:cNvPicPr>
            <a:picLocks noChangeAspect="1"/>
          </p:cNvPicPr>
          <p:nvPr/>
        </p:nvPicPr>
        <p:blipFill>
          <a:blip r:embed="rId3"/>
          <a:stretch>
            <a:fillRect/>
          </a:stretch>
        </p:blipFill>
        <p:spPr>
          <a:xfrm>
            <a:off x="6096000" y="1280783"/>
            <a:ext cx="5498828" cy="5396399"/>
          </a:xfrm>
          <a:prstGeom prst="rect">
            <a:avLst/>
          </a:prstGeom>
        </p:spPr>
      </p:pic>
      <p:pic>
        <p:nvPicPr>
          <p:cNvPr id="22" name="Picture 21">
            <a:extLst>
              <a:ext uri="{FF2B5EF4-FFF2-40B4-BE49-F238E27FC236}">
                <a16:creationId xmlns:a16="http://schemas.microsoft.com/office/drawing/2014/main" id="{6944B7F2-BC4D-4C8B-B07D-28C0E11CE289}"/>
              </a:ext>
            </a:extLst>
          </p:cNvPr>
          <p:cNvPicPr>
            <a:picLocks noChangeAspect="1"/>
          </p:cNvPicPr>
          <p:nvPr/>
        </p:nvPicPr>
        <p:blipFill>
          <a:blip r:embed="rId4"/>
          <a:stretch>
            <a:fillRect/>
          </a:stretch>
        </p:blipFill>
        <p:spPr>
          <a:xfrm>
            <a:off x="243411" y="4178463"/>
            <a:ext cx="5559968" cy="2488344"/>
          </a:xfrm>
          <a:prstGeom prst="rect">
            <a:avLst/>
          </a:prstGeom>
        </p:spPr>
      </p:pic>
      <p:sp>
        <p:nvSpPr>
          <p:cNvPr id="23" name="Rectangle 22">
            <a:extLst>
              <a:ext uri="{FF2B5EF4-FFF2-40B4-BE49-F238E27FC236}">
                <a16:creationId xmlns:a16="http://schemas.microsoft.com/office/drawing/2014/main" id="{F7AC61A0-DF14-4908-817C-80F50CBAE213}"/>
              </a:ext>
            </a:extLst>
          </p:cNvPr>
          <p:cNvSpPr/>
          <p:nvPr/>
        </p:nvSpPr>
        <p:spPr>
          <a:xfrm>
            <a:off x="243411" y="1105649"/>
            <a:ext cx="5386607" cy="21401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600" i="0" u="none" strike="noStrike" kern="1200" cap="none" spc="0" normalizeH="0" baseline="0" noProof="0" dirty="0">
                <a:ln>
                  <a:noFill/>
                </a:ln>
                <a:solidFill>
                  <a:prstClr val="black"/>
                </a:solidFill>
                <a:effectLst/>
                <a:uLnTx/>
                <a:uFillTx/>
                <a:latin typeface="Calibri" panose="020F0502020204030204"/>
                <a:ea typeface="+mn-ea"/>
                <a:cs typeface="+mn-cs"/>
              </a:rPr>
              <a:t>Example to the right shows the formation of a database with a table called ‘User’, along with a few basic SQL queries that return all the data as well as some more reduced queries just looking for specific data dependant on role (employee vs manager).</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6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600" i="0" u="none" strike="noStrike" kern="1200" cap="none" spc="0" normalizeH="0" baseline="0" noProof="0" dirty="0">
                <a:ln>
                  <a:noFill/>
                </a:ln>
                <a:solidFill>
                  <a:prstClr val="black"/>
                </a:solidFill>
                <a:effectLst/>
                <a:uLnTx/>
                <a:uFillTx/>
                <a:latin typeface="Calibri" panose="020F0502020204030204"/>
                <a:ea typeface="+mn-ea"/>
                <a:cs typeface="+mn-cs"/>
              </a:rPr>
              <a:t>Note that often all keywords are placed in capitals in SQL. </a:t>
            </a:r>
          </a:p>
        </p:txBody>
      </p:sp>
      <p:sp>
        <p:nvSpPr>
          <p:cNvPr id="25" name="TextBox 24">
            <a:extLst>
              <a:ext uri="{FF2B5EF4-FFF2-40B4-BE49-F238E27FC236}">
                <a16:creationId xmlns:a16="http://schemas.microsoft.com/office/drawing/2014/main" id="{17D30E7B-2000-49C5-A8EF-1430C250F8A2}"/>
              </a:ext>
            </a:extLst>
          </p:cNvPr>
          <p:cNvSpPr txBox="1"/>
          <p:nvPr/>
        </p:nvSpPr>
        <p:spPr>
          <a:xfrm>
            <a:off x="99755" y="3612634"/>
            <a:ext cx="5386607" cy="261610"/>
          </a:xfrm>
          <a:prstGeom prst="rect">
            <a:avLst/>
          </a:prstGeom>
          <a:noFill/>
        </p:spPr>
        <p:txBody>
          <a:bodyPr wrap="square">
            <a:spAutoFit/>
          </a:bodyPr>
          <a:lstStyle/>
          <a:p>
            <a:r>
              <a:rPr lang="en-GB" sz="1100" i="1" dirty="0">
                <a:hlinkClick r:id="rId5"/>
              </a:rPr>
              <a:t>https://www.db-fiddle.com/f/ogAiTgZPjwvDxwVHiVK3Ek/530</a:t>
            </a:r>
            <a:endParaRPr lang="en-GB" sz="1100" i="1" dirty="0"/>
          </a:p>
        </p:txBody>
      </p:sp>
      <p:sp>
        <p:nvSpPr>
          <p:cNvPr id="27" name="TextBox 26">
            <a:extLst>
              <a:ext uri="{FF2B5EF4-FFF2-40B4-BE49-F238E27FC236}">
                <a16:creationId xmlns:a16="http://schemas.microsoft.com/office/drawing/2014/main" id="{32F76AA3-EF09-423A-8E4E-BB1AC1B0170F}"/>
              </a:ext>
            </a:extLst>
          </p:cNvPr>
          <p:cNvSpPr txBox="1"/>
          <p:nvPr/>
        </p:nvSpPr>
        <p:spPr>
          <a:xfrm>
            <a:off x="99755" y="3851504"/>
            <a:ext cx="6094070" cy="253916"/>
          </a:xfrm>
          <a:prstGeom prst="rect">
            <a:avLst/>
          </a:prstGeom>
          <a:noFill/>
        </p:spPr>
        <p:txBody>
          <a:bodyPr wrap="square">
            <a:spAutoFit/>
          </a:bodyPr>
          <a:lstStyle/>
          <a:p>
            <a:r>
              <a:rPr lang="en-GB" sz="1050" i="1" dirty="0">
                <a:hlinkClick r:id="rId6"/>
              </a:rPr>
              <a:t>https://stackoverflow.com/questions/292026/is-there-a-good-reason-to-use-upper-case-for-sql-keywords</a:t>
            </a:r>
            <a:endParaRPr lang="en-GB" sz="1050" i="1" dirty="0"/>
          </a:p>
        </p:txBody>
      </p:sp>
    </p:spTree>
    <p:extLst>
      <p:ext uri="{BB962C8B-B14F-4D97-AF65-F5344CB8AC3E}">
        <p14:creationId xmlns:p14="http://schemas.microsoft.com/office/powerpoint/2010/main" val="35287605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3.18</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11/01/22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19" name="Rectangle 18">
            <a:extLst>
              <a:ext uri="{FF2B5EF4-FFF2-40B4-BE49-F238E27FC236}">
                <a16:creationId xmlns:a16="http://schemas.microsoft.com/office/drawing/2014/main" id="{ED545263-4F3E-40B3-B602-E17FBC18342A}"/>
              </a:ext>
            </a:extLst>
          </p:cNvPr>
          <p:cNvSpPr/>
          <p:nvPr/>
        </p:nvSpPr>
        <p:spPr>
          <a:xfrm>
            <a:off x="269475" y="1074403"/>
            <a:ext cx="11328358" cy="3347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Calibri" panose="020F0502020204030204"/>
                <a:ea typeface="+mn-ea"/>
                <a:cs typeface="+mn-cs"/>
              </a:rPr>
              <a:t>Declarative vs Imperative Programming</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600" b="1"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600" i="0" u="none" strike="noStrike" kern="1200" cap="none" spc="0" normalizeH="0" baseline="0" noProof="0" dirty="0">
                <a:ln>
                  <a:noFill/>
                </a:ln>
                <a:solidFill>
                  <a:prstClr val="black"/>
                </a:solidFill>
                <a:effectLst/>
                <a:uLnTx/>
                <a:uFillTx/>
                <a:latin typeface="Calibri" panose="020F0502020204030204"/>
                <a:ea typeface="+mn-ea"/>
                <a:cs typeface="+mn-cs"/>
              </a:rPr>
              <a:t>In declarative we say what will happen, but do not define how to achieve this. This is SQL, we say we want all the data on managers in a ‘User’ table using SELECT * FROM ‘User’ WHERE role = ‘manager’. We do not specify to SQL how to perform this task we simply state what we would like.</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6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600" i="0" u="none" strike="noStrike" kern="1200" cap="none" spc="0" normalizeH="0" baseline="0" noProof="0" dirty="0">
                <a:ln>
                  <a:noFill/>
                </a:ln>
                <a:solidFill>
                  <a:prstClr val="black"/>
                </a:solidFill>
                <a:effectLst/>
                <a:uLnTx/>
                <a:uFillTx/>
                <a:latin typeface="Calibri" panose="020F0502020204030204"/>
                <a:ea typeface="+mn-ea"/>
                <a:cs typeface="+mn-cs"/>
              </a:rPr>
              <a:t>In imperative programming (e.g. Java), we must state how to achieve something. </a:t>
            </a:r>
            <a:r>
              <a:rPr lang="en-GB" sz="1600" dirty="0">
                <a:solidFill>
                  <a:prstClr val="black"/>
                </a:solidFill>
                <a:latin typeface="Calibri" panose="020F0502020204030204"/>
              </a:rPr>
              <a:t>Therefore we might need to tell the program where to read from a hard drive. In python we can do both declarative and imperative.</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GB" sz="160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600" dirty="0">
                <a:solidFill>
                  <a:prstClr val="black"/>
                </a:solidFill>
                <a:latin typeface="Calibri" panose="020F0502020204030204"/>
              </a:rPr>
              <a:t>Declarative is powerful because of its simplicity. Imperative on the other hand is far more flexible.</a:t>
            </a:r>
            <a:endParaRPr kumimoji="0" lang="en-GB" sz="160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81C67551-6DEB-412F-AF40-FFCFBCCAD49A}"/>
              </a:ext>
            </a:extLst>
          </p:cNvPr>
          <p:cNvPicPr>
            <a:picLocks noChangeAspect="1"/>
          </p:cNvPicPr>
          <p:nvPr/>
        </p:nvPicPr>
        <p:blipFill>
          <a:blip r:embed="rId3"/>
          <a:stretch>
            <a:fillRect/>
          </a:stretch>
        </p:blipFill>
        <p:spPr>
          <a:xfrm>
            <a:off x="3195090" y="4198862"/>
            <a:ext cx="6006783" cy="2386921"/>
          </a:xfrm>
          <a:prstGeom prst="rect">
            <a:avLst/>
          </a:prstGeom>
        </p:spPr>
      </p:pic>
    </p:spTree>
    <p:extLst>
      <p:ext uri="{BB962C8B-B14F-4D97-AF65-F5344CB8AC3E}">
        <p14:creationId xmlns:p14="http://schemas.microsoft.com/office/powerpoint/2010/main" val="3818097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3.19, 3.23, 3.24</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12/01/22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19" name="Rectangle 18">
            <a:extLst>
              <a:ext uri="{FF2B5EF4-FFF2-40B4-BE49-F238E27FC236}">
                <a16:creationId xmlns:a16="http://schemas.microsoft.com/office/drawing/2014/main" id="{ED545263-4F3E-40B3-B602-E17FBC18342A}"/>
              </a:ext>
            </a:extLst>
          </p:cNvPr>
          <p:cNvSpPr/>
          <p:nvPr/>
        </p:nvSpPr>
        <p:spPr>
          <a:xfrm>
            <a:off x="269475" y="1074403"/>
            <a:ext cx="11328358" cy="33471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400" b="1" i="0" u="none" strike="noStrike" kern="1200" cap="none" spc="0" normalizeH="0" baseline="0" noProof="0" dirty="0">
                <a:ln>
                  <a:noFill/>
                </a:ln>
                <a:solidFill>
                  <a:prstClr val="black"/>
                </a:solidFill>
                <a:effectLst/>
                <a:uLnTx/>
                <a:uFillTx/>
                <a:latin typeface="Calibri" panose="020F0502020204030204"/>
                <a:ea typeface="+mn-ea"/>
                <a:cs typeface="+mn-cs"/>
              </a:rPr>
              <a:t>History of SQL</a:t>
            </a:r>
          </a:p>
          <a:p>
            <a:pPr marL="0" marR="0" lvl="0" indent="0" algn="l" defTabSz="914400" rtl="0" eaLnBrk="1" fontAlgn="auto" latinLnBrk="0" hangingPunct="1">
              <a:lnSpc>
                <a:spcPct val="120000"/>
              </a:lnSpc>
              <a:spcBef>
                <a:spcPts val="0"/>
              </a:spcBef>
              <a:spcAft>
                <a:spcPts val="0"/>
              </a:spcAft>
              <a:buClrTx/>
              <a:buSzTx/>
              <a:buFontTx/>
              <a:buNone/>
              <a:tabLst/>
              <a:defRPr/>
            </a:pPr>
            <a:endParaRPr kumimoji="0" lang="en-GB" sz="140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400" i="0" u="none" strike="noStrike" kern="1200" cap="none" spc="0" normalizeH="0" baseline="0" noProof="0" dirty="0">
                <a:ln>
                  <a:noFill/>
                </a:ln>
                <a:solidFill>
                  <a:prstClr val="black"/>
                </a:solidFill>
                <a:effectLst/>
                <a:uLnTx/>
                <a:uFillTx/>
                <a:latin typeface="Calibri" panose="020F0502020204030204"/>
                <a:ea typeface="+mn-ea"/>
                <a:cs typeface="+mn-cs"/>
              </a:rPr>
              <a:t>SQL or Sequel? Originally it was called Sequel and stood for structured English query language, but had to change its name due to copywrite conflict. So now its simply structured query language. </a:t>
            </a:r>
            <a:endParaRPr lang="en-GB" sz="14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Originally developed by IBM in the 1980s.</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Previously we didn’t have relational databases. Instead there were file processing systems. These worked ok but they had limitations because each store could not talk to another. Therefore, often data would be duplicated. If the address of someone changed, it would need to be changed in many databases. It also meant the user needed to know a lot more about the data and where it was stored because the code you were writing would need to interact directly with the database.</a:t>
            </a: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Since then the industry has adopted SQL and database management systems. Now a user expresses they want through SQL which through a DBMS performs an action on the database (e.g. extract data).</a:t>
            </a:r>
          </a:p>
        </p:txBody>
      </p:sp>
      <p:pic>
        <p:nvPicPr>
          <p:cNvPr id="4" name="Picture 3">
            <a:extLst>
              <a:ext uri="{FF2B5EF4-FFF2-40B4-BE49-F238E27FC236}">
                <a16:creationId xmlns:a16="http://schemas.microsoft.com/office/drawing/2014/main" id="{711E5D80-9169-43F0-81FD-4CFA22187DE8}"/>
              </a:ext>
            </a:extLst>
          </p:cNvPr>
          <p:cNvPicPr>
            <a:picLocks noChangeAspect="1"/>
          </p:cNvPicPr>
          <p:nvPr/>
        </p:nvPicPr>
        <p:blipFill>
          <a:blip r:embed="rId3"/>
          <a:stretch>
            <a:fillRect/>
          </a:stretch>
        </p:blipFill>
        <p:spPr>
          <a:xfrm>
            <a:off x="5933654" y="5171078"/>
            <a:ext cx="6053653" cy="1225038"/>
          </a:xfrm>
          <a:prstGeom prst="rect">
            <a:avLst/>
          </a:prstGeom>
        </p:spPr>
      </p:pic>
      <p:pic>
        <p:nvPicPr>
          <p:cNvPr id="12" name="Picture 11">
            <a:extLst>
              <a:ext uri="{FF2B5EF4-FFF2-40B4-BE49-F238E27FC236}">
                <a16:creationId xmlns:a16="http://schemas.microsoft.com/office/drawing/2014/main" id="{5E6C8AF6-0E5A-4500-9048-3B1D2B45F31F}"/>
              </a:ext>
            </a:extLst>
          </p:cNvPr>
          <p:cNvPicPr>
            <a:picLocks noChangeAspect="1"/>
          </p:cNvPicPr>
          <p:nvPr/>
        </p:nvPicPr>
        <p:blipFill>
          <a:blip r:embed="rId4"/>
          <a:stretch>
            <a:fillRect/>
          </a:stretch>
        </p:blipFill>
        <p:spPr>
          <a:xfrm>
            <a:off x="373169" y="5245098"/>
            <a:ext cx="5103803" cy="1076998"/>
          </a:xfrm>
          <a:prstGeom prst="rect">
            <a:avLst/>
          </a:prstGeom>
        </p:spPr>
      </p:pic>
      <p:sp>
        <p:nvSpPr>
          <p:cNvPr id="17" name="Rectangle 16">
            <a:extLst>
              <a:ext uri="{FF2B5EF4-FFF2-40B4-BE49-F238E27FC236}">
                <a16:creationId xmlns:a16="http://schemas.microsoft.com/office/drawing/2014/main" id="{D57D29D4-A791-470C-9ABC-7BC06172228C}"/>
              </a:ext>
            </a:extLst>
          </p:cNvPr>
          <p:cNvSpPr/>
          <p:nvPr/>
        </p:nvSpPr>
        <p:spPr>
          <a:xfrm>
            <a:off x="1089613" y="4675378"/>
            <a:ext cx="3527978" cy="495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Calibri" panose="020F0502020204030204"/>
                <a:ea typeface="+mn-ea"/>
                <a:cs typeface="+mn-cs"/>
              </a:rPr>
              <a:t>Previously with File Processing Systems</a:t>
            </a:r>
          </a:p>
          <a:p>
            <a:pPr marL="0" marR="0" lvl="0" indent="0" algn="ctr" defTabSz="914400" rtl="0" eaLnBrk="1" fontAlgn="auto" latinLnBrk="0" hangingPunct="1">
              <a:lnSpc>
                <a:spcPct val="120000"/>
              </a:lnSpc>
              <a:spcBef>
                <a:spcPts val="0"/>
              </a:spcBef>
              <a:spcAft>
                <a:spcPts val="0"/>
              </a:spcAft>
              <a:buClrTx/>
              <a:buSzTx/>
              <a:buFontTx/>
              <a:buNone/>
              <a:tabLst/>
              <a:defRPr/>
            </a:pPr>
            <a:r>
              <a:rPr lang="en-GB" sz="1050" dirty="0">
                <a:solidFill>
                  <a:prstClr val="black"/>
                </a:solidFill>
                <a:latin typeface="Calibri" panose="020F0502020204030204"/>
              </a:rPr>
              <a:t>(may not necessarily be using python, could be Java etc.)</a:t>
            </a:r>
          </a:p>
        </p:txBody>
      </p:sp>
      <p:sp>
        <p:nvSpPr>
          <p:cNvPr id="20" name="Rectangle 19">
            <a:extLst>
              <a:ext uri="{FF2B5EF4-FFF2-40B4-BE49-F238E27FC236}">
                <a16:creationId xmlns:a16="http://schemas.microsoft.com/office/drawing/2014/main" id="{A941ABA9-32DE-49EA-9BD5-168B9191FF3D}"/>
              </a:ext>
            </a:extLst>
          </p:cNvPr>
          <p:cNvSpPr/>
          <p:nvPr/>
        </p:nvSpPr>
        <p:spPr>
          <a:xfrm>
            <a:off x="6410746" y="4618932"/>
            <a:ext cx="4691641" cy="4957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GB" sz="1600" b="1" i="0" u="none" strike="noStrike" kern="1200" cap="none" spc="0" normalizeH="0" baseline="0" noProof="0" dirty="0">
                <a:ln>
                  <a:noFill/>
                </a:ln>
                <a:solidFill>
                  <a:prstClr val="black"/>
                </a:solidFill>
                <a:effectLst/>
                <a:uLnTx/>
                <a:uFillTx/>
                <a:latin typeface="Calibri" panose="020F0502020204030204"/>
                <a:ea typeface="+mn-ea"/>
                <a:cs typeface="+mn-cs"/>
              </a:rPr>
              <a:t>Now with SQL and Database Management Systems</a:t>
            </a:r>
          </a:p>
          <a:p>
            <a:pPr marL="0" marR="0" lvl="0" indent="0" algn="ctr" defTabSz="914400" rtl="0" eaLnBrk="1" fontAlgn="auto" latinLnBrk="0" hangingPunct="1">
              <a:lnSpc>
                <a:spcPct val="120000"/>
              </a:lnSpc>
              <a:spcBef>
                <a:spcPts val="0"/>
              </a:spcBef>
              <a:spcAft>
                <a:spcPts val="0"/>
              </a:spcAft>
              <a:buClrTx/>
              <a:buSzTx/>
              <a:buFontTx/>
              <a:buNone/>
              <a:tabLst/>
              <a:defRPr/>
            </a:pPr>
            <a:r>
              <a:rPr lang="en-GB" sz="1050" i="1" dirty="0">
                <a:solidFill>
                  <a:prstClr val="black"/>
                </a:solidFill>
                <a:latin typeface="Calibri" panose="020F0502020204030204"/>
              </a:rPr>
              <a:t>(User only needs to know SQL in order to interact with a database)</a:t>
            </a:r>
            <a:endParaRPr kumimoji="0" lang="en-GB" sz="1050" i="1"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072273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What is SQL? - Tech Monitor">
            <a:extLst>
              <a:ext uri="{FF2B5EF4-FFF2-40B4-BE49-F238E27FC236}">
                <a16:creationId xmlns:a16="http://schemas.microsoft.com/office/drawing/2014/main" id="{6B52F4A0-16E8-43E9-BF09-6D67DF948D7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6148" r="27610"/>
          <a:stretch/>
        </p:blipFill>
        <p:spPr bwMode="auto">
          <a:xfrm>
            <a:off x="136857" y="84112"/>
            <a:ext cx="689376" cy="782667"/>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6185BE9B-87C8-4B46-9293-0E71CF17E76A}"/>
              </a:ext>
            </a:extLst>
          </p:cNvPr>
          <p:cNvGrpSpPr/>
          <p:nvPr/>
        </p:nvGrpSpPr>
        <p:grpSpPr>
          <a:xfrm>
            <a:off x="99755" y="83129"/>
            <a:ext cx="11953701" cy="872834"/>
            <a:chOff x="99755" y="83129"/>
            <a:chExt cx="11953701" cy="872834"/>
          </a:xfrm>
        </p:grpSpPr>
        <p:cxnSp>
          <p:nvCxnSpPr>
            <p:cNvPr id="5" name="Straight Connector 4">
              <a:extLst>
                <a:ext uri="{FF2B5EF4-FFF2-40B4-BE49-F238E27FC236}">
                  <a16:creationId xmlns:a16="http://schemas.microsoft.com/office/drawing/2014/main" id="{A8BE4EF8-406C-4035-940C-AB752B29BA18}"/>
                </a:ext>
              </a:extLst>
            </p:cNvPr>
            <p:cNvCxnSpPr/>
            <p:nvPr/>
          </p:nvCxnSpPr>
          <p:spPr>
            <a:xfrm>
              <a:off x="99755" y="955963"/>
              <a:ext cx="11953701" cy="0"/>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4A5E75BC-B6AC-4138-AB81-9DEC0096C5A8}"/>
                </a:ext>
              </a:extLst>
            </p:cNvPr>
            <p:cNvSpPr txBox="1"/>
            <p:nvPr/>
          </p:nvSpPr>
          <p:spPr>
            <a:xfrm>
              <a:off x="914402" y="191193"/>
              <a:ext cx="348303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Complete SQL and Database Bootcamp: Zero to Mastery</a:t>
              </a:r>
            </a:p>
          </p:txBody>
        </p:sp>
        <p:sp>
          <p:nvSpPr>
            <p:cNvPr id="8" name="TextBox 7">
              <a:extLst>
                <a:ext uri="{FF2B5EF4-FFF2-40B4-BE49-F238E27FC236}">
                  <a16:creationId xmlns:a16="http://schemas.microsoft.com/office/drawing/2014/main" id="{C61B684E-FDA7-4625-9CC3-79C17CC59ED7}"/>
                </a:ext>
              </a:extLst>
            </p:cNvPr>
            <p:cNvSpPr txBox="1"/>
            <p:nvPr/>
          </p:nvSpPr>
          <p:spPr>
            <a:xfrm>
              <a:off x="4372494" y="180818"/>
              <a:ext cx="2686392"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Databases and SQL Fundamentals</a:t>
              </a:r>
            </a:p>
          </p:txBody>
        </p:sp>
        <p:sp>
          <p:nvSpPr>
            <p:cNvPr id="9" name="TextBox 8">
              <a:extLst>
                <a:ext uri="{FF2B5EF4-FFF2-40B4-BE49-F238E27FC236}">
                  <a16:creationId xmlns:a16="http://schemas.microsoft.com/office/drawing/2014/main" id="{F6943DFB-F258-4603-B2D8-7E2958123510}"/>
                </a:ext>
              </a:extLst>
            </p:cNvPr>
            <p:cNvSpPr txBox="1"/>
            <p:nvPr/>
          </p:nvSpPr>
          <p:spPr>
            <a:xfrm>
              <a:off x="7197436" y="190641"/>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Section: 3.27</a:t>
              </a:r>
            </a:p>
          </p:txBody>
        </p:sp>
        <p:sp>
          <p:nvSpPr>
            <p:cNvPr id="10" name="TextBox 9">
              <a:extLst>
                <a:ext uri="{FF2B5EF4-FFF2-40B4-BE49-F238E27FC236}">
                  <a16:creationId xmlns:a16="http://schemas.microsoft.com/office/drawing/2014/main" id="{4E568F0D-7E90-4A0C-8070-6C806D992954}"/>
                </a:ext>
              </a:extLst>
            </p:cNvPr>
            <p:cNvSpPr txBox="1"/>
            <p:nvPr/>
          </p:nvSpPr>
          <p:spPr>
            <a:xfrm>
              <a:off x="9534699" y="180818"/>
              <a:ext cx="2155764"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Calibri" panose="020F0502020204030204"/>
                  <a:ea typeface="+mn-ea"/>
                  <a:cs typeface="+mn-cs"/>
                </a:rPr>
                <a:t>Date: 12/01/22 </a:t>
              </a:r>
            </a:p>
          </p:txBody>
        </p:sp>
        <p:cxnSp>
          <p:nvCxnSpPr>
            <p:cNvPr id="11" name="Straight Connector 10">
              <a:extLst>
                <a:ext uri="{FF2B5EF4-FFF2-40B4-BE49-F238E27FC236}">
                  <a16:creationId xmlns:a16="http://schemas.microsoft.com/office/drawing/2014/main" id="{F70ABCF3-BE60-426F-8C8C-059C854869C6}"/>
                </a:ext>
              </a:extLst>
            </p:cNvPr>
            <p:cNvCxnSpPr>
              <a:cxnSpLocks/>
            </p:cNvCxnSpPr>
            <p:nvPr/>
          </p:nvCxnSpPr>
          <p:spPr>
            <a:xfrm flipV="1">
              <a:off x="4267202" y="93505"/>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7F750D7-69E5-4FC3-AFB5-134C7587DE8B}"/>
                </a:ext>
              </a:extLst>
            </p:cNvPr>
            <p:cNvCxnSpPr>
              <a:cxnSpLocks/>
            </p:cNvCxnSpPr>
            <p:nvPr/>
          </p:nvCxnSpPr>
          <p:spPr>
            <a:xfrm flipV="1">
              <a:off x="7154489" y="88317"/>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0F03633-4CAB-4B57-BF94-CF91E87AB7AE}"/>
                </a:ext>
              </a:extLst>
            </p:cNvPr>
            <p:cNvCxnSpPr>
              <a:cxnSpLocks/>
            </p:cNvCxnSpPr>
            <p:nvPr/>
          </p:nvCxnSpPr>
          <p:spPr>
            <a:xfrm flipV="1">
              <a:off x="9491750" y="83129"/>
              <a:ext cx="1" cy="754394"/>
            </a:xfrm>
            <a:prstGeom prst="line">
              <a:avLst/>
            </a:prstGeom>
            <a:ln w="19050">
              <a:solidFill>
                <a:srgbClr val="0072C6"/>
              </a:solidFill>
            </a:ln>
          </p:spPr>
          <p:style>
            <a:lnRef idx="1">
              <a:schemeClr val="accent1"/>
            </a:lnRef>
            <a:fillRef idx="0">
              <a:schemeClr val="accent1"/>
            </a:fillRef>
            <a:effectRef idx="0">
              <a:schemeClr val="accent1"/>
            </a:effectRef>
            <a:fontRef idx="minor">
              <a:schemeClr val="tx1"/>
            </a:fontRef>
          </p:style>
        </p:cxnSp>
      </p:grpSp>
      <p:sp>
        <p:nvSpPr>
          <p:cNvPr id="19" name="Rectangle 18">
            <a:extLst>
              <a:ext uri="{FF2B5EF4-FFF2-40B4-BE49-F238E27FC236}">
                <a16:creationId xmlns:a16="http://schemas.microsoft.com/office/drawing/2014/main" id="{ED545263-4F3E-40B3-B602-E17FBC18342A}"/>
              </a:ext>
            </a:extLst>
          </p:cNvPr>
          <p:cNvSpPr/>
          <p:nvPr/>
        </p:nvSpPr>
        <p:spPr>
          <a:xfrm>
            <a:off x="269475" y="1074404"/>
            <a:ext cx="11328358" cy="20080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marR="0" lvl="0" indent="0" algn="l" defTabSz="914400" rtl="0" eaLnBrk="1" fontAlgn="auto" latinLnBrk="0" hangingPunct="1">
              <a:lnSpc>
                <a:spcPct val="120000"/>
              </a:lnSpc>
              <a:spcBef>
                <a:spcPts val="0"/>
              </a:spcBef>
              <a:spcAft>
                <a:spcPts val="0"/>
              </a:spcAft>
              <a:buClrTx/>
              <a:buSzTx/>
              <a:buFontTx/>
              <a:buNone/>
              <a:tabLst/>
              <a:defRPr/>
            </a:pPr>
            <a:r>
              <a:rPr kumimoji="0" lang="en-GB" sz="1400" b="1" i="0" u="none" strike="noStrike" kern="1200" cap="none" spc="0" normalizeH="0" baseline="0" noProof="0" dirty="0">
                <a:ln>
                  <a:noFill/>
                </a:ln>
                <a:solidFill>
                  <a:prstClr val="black"/>
                </a:solidFill>
                <a:effectLst/>
                <a:uLnTx/>
                <a:uFillTx/>
                <a:latin typeface="Calibri" panose="020F0502020204030204"/>
                <a:ea typeface="+mn-ea"/>
                <a:cs typeface="+mn-cs"/>
              </a:rPr>
              <a:t>Hierarchical Model</a:t>
            </a:r>
          </a:p>
          <a:p>
            <a:pPr marL="0" marR="0" lvl="0" indent="0" algn="l" defTabSz="914400" rtl="0" eaLnBrk="1" fontAlgn="auto" latinLnBrk="0" hangingPunct="1">
              <a:lnSpc>
                <a:spcPct val="120000"/>
              </a:lnSpc>
              <a:spcBef>
                <a:spcPts val="0"/>
              </a:spcBef>
              <a:spcAft>
                <a:spcPts val="0"/>
              </a:spcAft>
              <a:buClrTx/>
              <a:buSzTx/>
              <a:buFontTx/>
              <a:buNone/>
              <a:tabLst/>
              <a:defRPr/>
            </a:pPr>
            <a:endParaRPr lang="en-GB" sz="1400" b="1" dirty="0">
              <a:solidFill>
                <a:prstClr val="black"/>
              </a:solidFill>
              <a:latin typeface="Calibri" panose="020F0502020204030204"/>
            </a:endParaRPr>
          </a:p>
          <a:p>
            <a:pPr marL="0" marR="0" lvl="0" indent="0" algn="l" defTabSz="914400" rtl="0" eaLnBrk="1" fontAlgn="auto" latinLnBrk="0" hangingPunct="1">
              <a:lnSpc>
                <a:spcPct val="120000"/>
              </a:lnSpc>
              <a:spcBef>
                <a:spcPts val="0"/>
              </a:spcBef>
              <a:spcAft>
                <a:spcPts val="0"/>
              </a:spcAft>
              <a:buClrTx/>
              <a:buSzTx/>
              <a:buFontTx/>
              <a:buNone/>
              <a:tabLst/>
              <a:defRPr/>
            </a:pPr>
            <a:r>
              <a:rPr lang="en-GB" sz="1400" dirty="0">
                <a:solidFill>
                  <a:prstClr val="black"/>
                </a:solidFill>
                <a:latin typeface="Calibri" panose="020F0502020204030204"/>
              </a:rPr>
              <a:t>Predominantly used by IBM in the 60’s and 70’s. Previously all data was effectively formed into lists and to find the data you were interested in, you needed to search through from top to bottom. Hierarchical models allowed you to more quickly find you data through searching down a tree, see an example below, where’s books are split by author (tree figure on the left, and similar data in XML format on the right). There are some limitations however. Each node/child can only have a single root, meaning both Mo and Andrei could not co-author a book together in this example. It is good however, for describing data that is a ‘one to many’ relationship. Note this is similar to a nested dictionary.</a:t>
            </a:r>
          </a:p>
        </p:txBody>
      </p:sp>
      <p:pic>
        <p:nvPicPr>
          <p:cNvPr id="7" name="Picture 6">
            <a:extLst>
              <a:ext uri="{FF2B5EF4-FFF2-40B4-BE49-F238E27FC236}">
                <a16:creationId xmlns:a16="http://schemas.microsoft.com/office/drawing/2014/main" id="{DEF63EEA-8459-475B-A4ED-55FFC3353D21}"/>
              </a:ext>
            </a:extLst>
          </p:cNvPr>
          <p:cNvPicPr>
            <a:picLocks noChangeAspect="1"/>
          </p:cNvPicPr>
          <p:nvPr/>
        </p:nvPicPr>
        <p:blipFill>
          <a:blip r:embed="rId3"/>
          <a:stretch>
            <a:fillRect/>
          </a:stretch>
        </p:blipFill>
        <p:spPr>
          <a:xfrm>
            <a:off x="733603" y="3200861"/>
            <a:ext cx="7387565" cy="3165142"/>
          </a:xfrm>
          <a:prstGeom prst="rect">
            <a:avLst/>
          </a:prstGeom>
        </p:spPr>
      </p:pic>
      <p:pic>
        <p:nvPicPr>
          <p:cNvPr id="14" name="Picture 13">
            <a:extLst>
              <a:ext uri="{FF2B5EF4-FFF2-40B4-BE49-F238E27FC236}">
                <a16:creationId xmlns:a16="http://schemas.microsoft.com/office/drawing/2014/main" id="{19F9865A-A214-4E68-98F2-00B8D722E2CA}"/>
              </a:ext>
            </a:extLst>
          </p:cNvPr>
          <p:cNvPicPr>
            <a:picLocks noChangeAspect="1"/>
          </p:cNvPicPr>
          <p:nvPr/>
        </p:nvPicPr>
        <p:blipFill>
          <a:blip r:embed="rId4"/>
          <a:stretch>
            <a:fillRect/>
          </a:stretch>
        </p:blipFill>
        <p:spPr>
          <a:xfrm>
            <a:off x="8699803" y="3215970"/>
            <a:ext cx="2898030" cy="3150033"/>
          </a:xfrm>
          <a:prstGeom prst="rect">
            <a:avLst/>
          </a:prstGeom>
        </p:spPr>
      </p:pic>
    </p:spTree>
    <p:extLst>
      <p:ext uri="{BB962C8B-B14F-4D97-AF65-F5344CB8AC3E}">
        <p14:creationId xmlns:p14="http://schemas.microsoft.com/office/powerpoint/2010/main" val="4613194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3059</TotalTime>
  <Words>2583</Words>
  <Application>Microsoft Office PowerPoint</Application>
  <PresentationFormat>Widescreen</PresentationFormat>
  <Paragraphs>221</Paragraphs>
  <Slides>28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Haythornthwaite</dc:creator>
  <cp:lastModifiedBy>Matthew Haythornthwaite</cp:lastModifiedBy>
  <cp:revision>210</cp:revision>
  <dcterms:created xsi:type="dcterms:W3CDTF">2021-12-05T12:21:15Z</dcterms:created>
  <dcterms:modified xsi:type="dcterms:W3CDTF">2022-01-15T13:45:02Z</dcterms:modified>
</cp:coreProperties>
</file>

<file path=docProps/thumbnail.jpeg>
</file>